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2" r:id="rId4"/>
    <p:sldMasterId id="2147483683" r:id="rId5"/>
    <p:sldMasterId id="214748368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7829790-7AB2-44CD-99A2-28F69B9622F3}">
  <a:tblStyle styleId="{E7829790-7AB2-44CD-99A2-28F69B9622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234" name="Google Shape;2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0c76ce118_0_1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80c76ce11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6368c92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6368c9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126368c92a4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6368c92a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6368c92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126368c92a4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6368c92a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26368c92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126368c92a4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26368c92a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26368c92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126368c92a4_0_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6368c92a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6368c92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126368c92a4_0_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27864d15a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27864d15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241" name="Google Shape;241;gc27864d15a_0_8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67b36669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67b3666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367b36669c_1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3b5216608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538" name="Google Shape;538;gb3b5216608_0_6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548" name="Google Shape;54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3abc2654f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263" name="Google Shape;263;ge3abc2654f_2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ba799c6f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ba799c6fd_0_1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e3abc2654f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e3abc2654f_2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2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3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0"/>
            <a:ext cx="9144000" cy="5143499"/>
          </a:xfrm>
          <a:prstGeom prst="rect">
            <a:avLst/>
          </a:prstGeom>
          <a:noFill/>
          <a:ln>
            <a:noFill/>
          </a:ln>
        </p:spPr>
      </p:pic>
      <p:sp>
        <p:nvSpPr>
          <p:cNvPr id="15" name="Google Shape;15;p2"/>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 name="Google Shape;16;p2"/>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 name="Google Shape;17;p2"/>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75" name="Shape 75"/>
        <p:cNvGrpSpPr/>
        <p:nvPr/>
      </p:nvGrpSpPr>
      <p:grpSpPr>
        <a:xfrm>
          <a:off x="0" y="0"/>
          <a:ext cx="0" cy="0"/>
          <a:chOff x="0" y="0"/>
          <a:chExt cx="0" cy="0"/>
        </a:xfrm>
      </p:grpSpPr>
      <p:sp>
        <p:nvSpPr>
          <p:cNvPr id="76" name="Google Shape;76;p11"/>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1"/>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78" name="Google Shape;78;p1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9" name="Shape 79"/>
        <p:cNvGrpSpPr/>
        <p:nvPr/>
      </p:nvGrpSpPr>
      <p:grpSpPr>
        <a:xfrm>
          <a:off x="0" y="0"/>
          <a:ext cx="0" cy="0"/>
          <a:chOff x="0" y="0"/>
          <a:chExt cx="0" cy="0"/>
        </a:xfrm>
      </p:grpSpPr>
      <p:pic>
        <p:nvPicPr>
          <p:cNvPr id="80" name="Google Shape;80;p1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81" name="Google Shape;81;p12"/>
          <p:cNvSpPr txBox="1"/>
          <p:nvPr>
            <p:ph idx="10" type="dt"/>
          </p:nvPr>
        </p:nvSpPr>
        <p:spPr>
          <a:xfrm>
            <a:off x="8242917" y="4937760"/>
            <a:ext cx="618679"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2" name="Google Shape;82;p12"/>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800">
                <a:solidFill>
                  <a:schemeClr val="lt1"/>
                </a:solidFill>
                <a:latin typeface="Gill Sans"/>
                <a:ea typeface="Gill Sans"/>
                <a:cs typeface="Gill Sans"/>
                <a:sym typeface="Gill Sans"/>
              </a:defRPr>
            </a:lvl1pPr>
            <a:lvl2pPr lvl="1"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100"/>
              <a:buNone/>
              <a:defRPr b="0" i="0" sz="1400" u="none" cap="none" strike="noStrike">
                <a:solidFill>
                  <a:schemeClr val="dk1"/>
                </a:solidFill>
                <a:latin typeface="Gill Sans"/>
                <a:ea typeface="Gill Sans"/>
                <a:cs typeface="Gill Sans"/>
                <a:sym typeface="Gill Sans"/>
              </a:defRPr>
            </a:lvl9pPr>
          </a:lstStyle>
          <a:p/>
        </p:txBody>
      </p:sp>
      <p:sp>
        <p:nvSpPr>
          <p:cNvPr id="83" name="Google Shape;83;p12"/>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800">
                <a:solidFill>
                  <a:schemeClr val="lt1"/>
                </a:solidFill>
                <a:latin typeface="Gill Sans"/>
                <a:ea typeface="Gill Sans"/>
                <a:cs typeface="Gill Sans"/>
                <a:sym typeface="Gill Sans"/>
              </a:defRPr>
            </a:lvl1pPr>
            <a:lvl2pPr indent="0" lvl="1" marL="0" marR="0" rtl="0" algn="r">
              <a:spcBef>
                <a:spcPts val="0"/>
              </a:spcBef>
              <a:buNone/>
              <a:defRPr sz="800">
                <a:solidFill>
                  <a:schemeClr val="lt1"/>
                </a:solidFill>
                <a:latin typeface="Gill Sans"/>
                <a:ea typeface="Gill Sans"/>
                <a:cs typeface="Gill Sans"/>
                <a:sym typeface="Gill Sans"/>
              </a:defRPr>
            </a:lvl2pPr>
            <a:lvl3pPr indent="0" lvl="2" marL="0" marR="0" rtl="0" algn="r">
              <a:spcBef>
                <a:spcPts val="0"/>
              </a:spcBef>
              <a:buNone/>
              <a:defRPr sz="800">
                <a:solidFill>
                  <a:schemeClr val="lt1"/>
                </a:solidFill>
                <a:latin typeface="Gill Sans"/>
                <a:ea typeface="Gill Sans"/>
                <a:cs typeface="Gill Sans"/>
                <a:sym typeface="Gill Sans"/>
              </a:defRPr>
            </a:lvl3pPr>
            <a:lvl4pPr indent="0" lvl="3" marL="0" marR="0" rtl="0" algn="r">
              <a:spcBef>
                <a:spcPts val="0"/>
              </a:spcBef>
              <a:buNone/>
              <a:defRPr sz="800">
                <a:solidFill>
                  <a:schemeClr val="lt1"/>
                </a:solidFill>
                <a:latin typeface="Gill Sans"/>
                <a:ea typeface="Gill Sans"/>
                <a:cs typeface="Gill Sans"/>
                <a:sym typeface="Gill Sans"/>
              </a:defRPr>
            </a:lvl4pPr>
            <a:lvl5pPr indent="0" lvl="4" marL="0" marR="0" rtl="0" algn="r">
              <a:spcBef>
                <a:spcPts val="0"/>
              </a:spcBef>
              <a:buNone/>
              <a:defRPr sz="800">
                <a:solidFill>
                  <a:schemeClr val="lt1"/>
                </a:solidFill>
                <a:latin typeface="Gill Sans"/>
                <a:ea typeface="Gill Sans"/>
                <a:cs typeface="Gill Sans"/>
                <a:sym typeface="Gill Sans"/>
              </a:defRPr>
            </a:lvl5pPr>
            <a:lvl6pPr indent="0" lvl="5" marL="0" marR="0" rtl="0" algn="r">
              <a:spcBef>
                <a:spcPts val="0"/>
              </a:spcBef>
              <a:buNone/>
              <a:defRPr sz="800">
                <a:solidFill>
                  <a:schemeClr val="lt1"/>
                </a:solidFill>
                <a:latin typeface="Gill Sans"/>
                <a:ea typeface="Gill Sans"/>
                <a:cs typeface="Gill Sans"/>
                <a:sym typeface="Gill Sans"/>
              </a:defRPr>
            </a:lvl6pPr>
            <a:lvl7pPr indent="0" lvl="6" marL="0" marR="0" rtl="0" algn="r">
              <a:spcBef>
                <a:spcPts val="0"/>
              </a:spcBef>
              <a:buNone/>
              <a:defRPr sz="800">
                <a:solidFill>
                  <a:schemeClr val="lt1"/>
                </a:solidFill>
                <a:latin typeface="Gill Sans"/>
                <a:ea typeface="Gill Sans"/>
                <a:cs typeface="Gill Sans"/>
                <a:sym typeface="Gill Sans"/>
              </a:defRPr>
            </a:lvl7pPr>
            <a:lvl8pPr indent="0" lvl="7" marL="0" marR="0" rtl="0" algn="r">
              <a:spcBef>
                <a:spcPts val="0"/>
              </a:spcBef>
              <a:buNone/>
              <a:defRPr sz="800">
                <a:solidFill>
                  <a:schemeClr val="lt1"/>
                </a:solidFill>
                <a:latin typeface="Gill Sans"/>
                <a:ea typeface="Gill Sans"/>
                <a:cs typeface="Gill Sans"/>
                <a:sym typeface="Gill Sans"/>
              </a:defRPr>
            </a:lvl8pPr>
            <a:lvl9pPr indent="0" lvl="8" marL="0" marR="0" rtl="0" algn="r">
              <a:spcBef>
                <a:spcPts val="0"/>
              </a:spcBef>
              <a:buNone/>
              <a:defRPr sz="8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2"/>
          <p:cNvSpPr txBox="1"/>
          <p:nvPr>
            <p:ph type="title"/>
          </p:nvPr>
        </p:nvSpPr>
        <p:spPr>
          <a:xfrm>
            <a:off x="628650" y="692944"/>
            <a:ext cx="7886700" cy="994172"/>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rgbClr val="168FDF"/>
              </a:buClr>
              <a:buSzPts val="1800"/>
              <a:buFont typeface="Gill Sans"/>
              <a:buNone/>
              <a:defRPr b="0" i="0" sz="1800" u="none" cap="none" strike="noStrike">
                <a:solidFill>
                  <a:srgbClr val="168FDF"/>
                </a:solidFill>
                <a:latin typeface="Gill Sans"/>
                <a:ea typeface="Gill Sans"/>
                <a:cs typeface="Gill Sans"/>
                <a:sym typeface="Gill San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5" name="Google Shape;85;p12"/>
          <p:cNvSpPr txBox="1"/>
          <p:nvPr>
            <p:ph idx="1" type="body"/>
          </p:nvPr>
        </p:nvSpPr>
        <p:spPr>
          <a:xfrm>
            <a:off x="628650" y="1709976"/>
            <a:ext cx="7886700" cy="2328863"/>
          </a:xfrm>
          <a:prstGeom prst="rect">
            <a:avLst/>
          </a:prstGeom>
          <a:noFill/>
          <a:ln>
            <a:noFill/>
          </a:ln>
        </p:spPr>
        <p:txBody>
          <a:bodyPr anchorCtr="0" anchor="t" bIns="34275" lIns="68575" spcFirstLastPara="1" rIns="68575" wrap="square" tIns="34275">
            <a:noAutofit/>
          </a:bodyPr>
          <a:lstStyle>
            <a:lvl1pPr indent="-336550" lvl="0" marL="457200" marR="0" rtl="0" algn="ctr">
              <a:lnSpc>
                <a:spcPct val="100000"/>
              </a:lnSpc>
              <a:spcBef>
                <a:spcPts val="800"/>
              </a:spcBef>
              <a:spcAft>
                <a:spcPts val="0"/>
              </a:spcAft>
              <a:buClr>
                <a:srgbClr val="168FDF"/>
              </a:buClr>
              <a:buSzPts val="1700"/>
              <a:buFont typeface="Helvetica Neue"/>
              <a:buChar char="›"/>
              <a:defRPr b="0" i="0" sz="1700" u="none" cap="none" strike="noStrike">
                <a:solidFill>
                  <a:schemeClr val="lt1"/>
                </a:solidFill>
                <a:latin typeface="Gill Sans"/>
                <a:ea typeface="Gill Sans"/>
                <a:cs typeface="Gill Sans"/>
                <a:sym typeface="Gill Sans"/>
              </a:defRPr>
            </a:lvl1pPr>
            <a:lvl2pPr indent="-323850" lvl="1" marL="914400" marR="0" rtl="0" algn="ctr">
              <a:lnSpc>
                <a:spcPct val="100000"/>
              </a:lnSpc>
              <a:spcBef>
                <a:spcPts val="400"/>
              </a:spcBef>
              <a:spcAft>
                <a:spcPts val="0"/>
              </a:spcAft>
              <a:buClr>
                <a:srgbClr val="168FDF"/>
              </a:buClr>
              <a:buSzPts val="1500"/>
              <a:buFont typeface="Helvetica Neue"/>
              <a:buChar char="›"/>
              <a:defRPr b="0" i="0" sz="1500" u="none" cap="none" strike="noStrike">
                <a:solidFill>
                  <a:schemeClr val="lt1"/>
                </a:solidFill>
                <a:latin typeface="Gill Sans"/>
                <a:ea typeface="Gill Sans"/>
                <a:cs typeface="Gill Sans"/>
                <a:sym typeface="Gill Sans"/>
              </a:defRPr>
            </a:lvl2pPr>
            <a:lvl3pPr indent="-317500" lvl="2" marL="1371600" marR="0" rtl="0" algn="ctr">
              <a:lnSpc>
                <a:spcPct val="100000"/>
              </a:lnSpc>
              <a:spcBef>
                <a:spcPts val="400"/>
              </a:spcBef>
              <a:spcAft>
                <a:spcPts val="0"/>
              </a:spcAft>
              <a:buClr>
                <a:srgbClr val="168FDF"/>
              </a:buClr>
              <a:buSzPts val="1400"/>
              <a:buFont typeface="Helvetica Neue"/>
              <a:buChar char="›"/>
              <a:defRPr b="0" i="0" sz="1400" u="none" cap="none" strike="noStrike">
                <a:solidFill>
                  <a:schemeClr val="lt1"/>
                </a:solidFill>
                <a:latin typeface="Gill Sans"/>
                <a:ea typeface="Gill Sans"/>
                <a:cs typeface="Gill Sans"/>
                <a:sym typeface="Gill Sans"/>
              </a:defRPr>
            </a:lvl3pPr>
            <a:lvl4pPr indent="-304800" lvl="3" marL="1828800" marR="0" rtl="0" algn="ctr">
              <a:lnSpc>
                <a:spcPct val="100000"/>
              </a:lnSpc>
              <a:spcBef>
                <a:spcPts val="400"/>
              </a:spcBef>
              <a:spcAft>
                <a:spcPts val="0"/>
              </a:spcAft>
              <a:buClr>
                <a:srgbClr val="168FDF"/>
              </a:buClr>
              <a:buSzPts val="1200"/>
              <a:buFont typeface="Helvetica Neue"/>
              <a:buChar char="›"/>
              <a:defRPr b="0" i="0" sz="1200" u="none" cap="none" strike="noStrike">
                <a:solidFill>
                  <a:schemeClr val="lt1"/>
                </a:solidFill>
                <a:latin typeface="Gill Sans"/>
                <a:ea typeface="Gill Sans"/>
                <a:cs typeface="Gill Sans"/>
                <a:sym typeface="Gill Sans"/>
              </a:defRPr>
            </a:lvl4pPr>
            <a:lvl5pPr indent="-298450" lvl="4" marL="2286000" marR="0" rtl="0" algn="ctr">
              <a:lnSpc>
                <a:spcPct val="100000"/>
              </a:lnSpc>
              <a:spcBef>
                <a:spcPts val="400"/>
              </a:spcBef>
              <a:spcAft>
                <a:spcPts val="0"/>
              </a:spcAft>
              <a:buClr>
                <a:srgbClr val="168FDF"/>
              </a:buClr>
              <a:buSzPts val="1100"/>
              <a:buFont typeface="Helvetica Neue"/>
              <a:buChar char="›"/>
              <a:defRPr b="0" i="0" sz="1100" u="none" cap="none" strike="noStrike">
                <a:solidFill>
                  <a:schemeClr val="lt1"/>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0" name="Shape 90"/>
        <p:cNvGrpSpPr/>
        <p:nvPr/>
      </p:nvGrpSpPr>
      <p:grpSpPr>
        <a:xfrm>
          <a:off x="0" y="0"/>
          <a:ext cx="0" cy="0"/>
          <a:chOff x="0" y="0"/>
          <a:chExt cx="0" cy="0"/>
        </a:xfrm>
      </p:grpSpPr>
      <p:pic>
        <p:nvPicPr>
          <p:cNvPr id="91" name="Google Shape;91;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2" name="Google Shape;92;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3" name="Google Shape;93;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4" name="Google Shape;94;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5" name="Shape 95"/>
        <p:cNvGrpSpPr/>
        <p:nvPr/>
      </p:nvGrpSpPr>
      <p:grpSpPr>
        <a:xfrm>
          <a:off x="0" y="0"/>
          <a:ext cx="0" cy="0"/>
          <a:chOff x="0" y="0"/>
          <a:chExt cx="0" cy="0"/>
        </a:xfrm>
      </p:grpSpPr>
      <p:sp>
        <p:nvSpPr>
          <p:cNvPr id="96" name="Google Shape;96;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7" name="Google Shape;97;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8" name="Google Shape;98;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9" name="Google Shape;99;p1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Google Shape;100;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01" name="Google Shape;101;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02" name="Google Shape;102;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3" name="Shape 103"/>
        <p:cNvGrpSpPr/>
        <p:nvPr/>
      </p:nvGrpSpPr>
      <p:grpSpPr>
        <a:xfrm>
          <a:off x="0" y="0"/>
          <a:ext cx="0" cy="0"/>
          <a:chOff x="0" y="0"/>
          <a:chExt cx="0" cy="0"/>
        </a:xfrm>
      </p:grpSpPr>
      <p:pic>
        <p:nvPicPr>
          <p:cNvPr id="104" name="Google Shape;104;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5" name="Google Shape;105;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6" name="Google Shape;106;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7" name="Google Shape;107;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08" name="Shape 108"/>
        <p:cNvGrpSpPr/>
        <p:nvPr/>
      </p:nvGrpSpPr>
      <p:grpSpPr>
        <a:xfrm>
          <a:off x="0" y="0"/>
          <a:ext cx="0" cy="0"/>
          <a:chOff x="0" y="0"/>
          <a:chExt cx="0" cy="0"/>
        </a:xfrm>
      </p:grpSpPr>
      <p:sp>
        <p:nvSpPr>
          <p:cNvPr id="109" name="Google Shape;109;p17"/>
          <p:cNvSpPr/>
          <p:nvPr>
            <p:ph idx="2" type="pic"/>
          </p:nvPr>
        </p:nvSpPr>
        <p:spPr>
          <a:xfrm>
            <a:off x="9100" y="0"/>
            <a:ext cx="9144000" cy="5143500"/>
          </a:xfrm>
          <a:prstGeom prst="rect">
            <a:avLst/>
          </a:prstGeom>
          <a:noFill/>
          <a:ln>
            <a:noFill/>
          </a:ln>
        </p:spPr>
      </p:sp>
      <p:sp>
        <p:nvSpPr>
          <p:cNvPr id="110" name="Google Shape;110;p17"/>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11" name="Shape 111"/>
        <p:cNvGrpSpPr/>
        <p:nvPr/>
      </p:nvGrpSpPr>
      <p:grpSpPr>
        <a:xfrm>
          <a:off x="0" y="0"/>
          <a:ext cx="0" cy="0"/>
          <a:chOff x="0" y="0"/>
          <a:chExt cx="0" cy="0"/>
        </a:xfrm>
      </p:grpSpPr>
      <p:sp>
        <p:nvSpPr>
          <p:cNvPr id="112" name="Google Shape;112;p18"/>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3" name="Google Shape;113;p18"/>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14" name="Google Shape;114;p18"/>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15" name="Google Shape;115;p1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6" name="Google Shape;116;p18"/>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7" name="Google Shape;117;p1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8" name="Google Shape;118;p18"/>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9" name="Google Shape;119;p18"/>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20" name="Shape 120"/>
        <p:cNvGrpSpPr/>
        <p:nvPr/>
      </p:nvGrpSpPr>
      <p:grpSpPr>
        <a:xfrm>
          <a:off x="0" y="0"/>
          <a:ext cx="0" cy="0"/>
          <a:chOff x="0" y="0"/>
          <a:chExt cx="0" cy="0"/>
        </a:xfrm>
      </p:grpSpPr>
      <p:sp>
        <p:nvSpPr>
          <p:cNvPr id="121" name="Google Shape;121;p19"/>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2" name="Google Shape;122;p19"/>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23" name="Google Shape;123;p19"/>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24" name="Google Shape;124;p1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25" name="Google Shape;125;p19"/>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26" name="Google Shape;126;p19"/>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27" name="Google Shape;127;p19"/>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128" name="Google Shape;128;p19"/>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129" name="Google Shape;129;p19"/>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130" name="Google Shape;130;p1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1" name="Google Shape;131;p1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132" name="Google Shape;132;p19"/>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133" name="Shape 133"/>
        <p:cNvGrpSpPr/>
        <p:nvPr/>
      </p:nvGrpSpPr>
      <p:grpSpPr>
        <a:xfrm>
          <a:off x="0" y="0"/>
          <a:ext cx="0" cy="0"/>
          <a:chOff x="0" y="0"/>
          <a:chExt cx="0" cy="0"/>
        </a:xfrm>
      </p:grpSpPr>
      <p:sp>
        <p:nvSpPr>
          <p:cNvPr id="134" name="Google Shape;134;p20"/>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35" name="Google Shape;135;p20"/>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136" name="Google Shape;136;p20"/>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137" name="Google Shape;137;p2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38" name="Google Shape;138;p20"/>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39" name="Google Shape;139;p20"/>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140" name="Shape 140"/>
        <p:cNvGrpSpPr/>
        <p:nvPr/>
      </p:nvGrpSpPr>
      <p:grpSpPr>
        <a:xfrm>
          <a:off x="0" y="0"/>
          <a:ext cx="0" cy="0"/>
          <a:chOff x="0" y="0"/>
          <a:chExt cx="0" cy="0"/>
        </a:xfrm>
      </p:grpSpPr>
      <p:sp>
        <p:nvSpPr>
          <p:cNvPr id="141" name="Google Shape;141;p21"/>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142" name="Google Shape;142;p21"/>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143" name="Google Shape;143;p2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144" name="Google Shape;144;p2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0" name="Google Shape;20;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1" name="Google Shape;21;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2" name="Google Shape;22;p3"/>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 name="Google Shape;24;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5" name="Google Shape;25;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145" name="Shape 14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 name="Google Shape;148;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49" name="Google Shape;149;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leed Image ">
  <p:cSld name="Full Bleed Image ">
    <p:spTree>
      <p:nvGrpSpPr>
        <p:cNvPr id="150" name="Shape 150"/>
        <p:cNvGrpSpPr/>
        <p:nvPr/>
      </p:nvGrpSpPr>
      <p:grpSpPr>
        <a:xfrm>
          <a:off x="0" y="0"/>
          <a:ext cx="0" cy="0"/>
          <a:chOff x="0" y="0"/>
          <a:chExt cx="0" cy="0"/>
        </a:xfrm>
      </p:grpSpPr>
      <p:sp>
        <p:nvSpPr>
          <p:cNvPr id="151" name="Google Shape;151;p24"/>
          <p:cNvSpPr/>
          <p:nvPr>
            <p:ph idx="2" type="pic"/>
          </p:nvPr>
        </p:nvSpPr>
        <p:spPr>
          <a:xfrm>
            <a:off x="1" y="51513"/>
            <a:ext cx="9144000" cy="4545600"/>
          </a:xfrm>
          <a:prstGeom prst="rect">
            <a:avLst/>
          </a:prstGeom>
          <a:solidFill>
            <a:schemeClr val="lt2"/>
          </a:solidFill>
          <a:ln>
            <a:noFill/>
          </a:ln>
        </p:spPr>
        <p:txBody>
          <a:bodyPr anchorCtr="0" anchor="ctr" bIns="675000" lIns="0" spcFirstLastPara="1" rIns="0" wrap="square" tIns="0">
            <a:noAutofit/>
          </a:bodyPr>
          <a:lstStyle>
            <a:lvl1pPr lvl="0" marR="0" rtl="0" algn="ctr">
              <a:lnSpc>
                <a:spcPct val="110000"/>
              </a:lnSpc>
              <a:spcBef>
                <a:spcPts val="800"/>
              </a:spcBef>
              <a:spcAft>
                <a:spcPts val="0"/>
              </a:spcAft>
              <a:buClr>
                <a:schemeClr val="accent1"/>
              </a:buClr>
              <a:buSzPts val="1200"/>
              <a:buFont typeface="Poppins Black"/>
              <a:buNone/>
              <a:defRPr b="0" i="0" sz="1200" u="none" cap="none" strike="noStrike">
                <a:solidFill>
                  <a:schemeClr val="dk2"/>
                </a:solidFill>
                <a:latin typeface="Poppins Light"/>
                <a:ea typeface="Poppins Light"/>
                <a:cs typeface="Poppins Light"/>
                <a:sym typeface="Poppins Light"/>
              </a:defRPr>
            </a:lvl1pPr>
            <a:lvl2pPr lvl="1" marR="0" rtl="0" algn="l">
              <a:lnSpc>
                <a:spcPct val="110000"/>
              </a:lnSpc>
              <a:spcBef>
                <a:spcPts val="500"/>
              </a:spcBef>
              <a:spcAft>
                <a:spcPts val="0"/>
              </a:spcAft>
              <a:buClr>
                <a:schemeClr val="accent1"/>
              </a:buClr>
              <a:buSzPts val="1400"/>
              <a:buFont typeface="Poppins SemiBold"/>
              <a:buChar char="–"/>
              <a:defRPr b="0" i="0" sz="1400" u="none" cap="none" strike="noStrike">
                <a:solidFill>
                  <a:schemeClr val="dk2"/>
                </a:solidFill>
                <a:latin typeface="Poppins Light"/>
                <a:ea typeface="Poppins Light"/>
                <a:cs typeface="Poppins Light"/>
                <a:sym typeface="Poppins Light"/>
              </a:defRPr>
            </a:lvl2pPr>
            <a:lvl3pPr lvl="2"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3pPr>
            <a:lvl4pPr lvl="3"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4pPr>
            <a:lvl5pPr lvl="4" marR="0" rtl="0" algn="l">
              <a:lnSpc>
                <a:spcPct val="110000"/>
              </a:lnSpc>
              <a:spcBef>
                <a:spcPts val="500"/>
              </a:spcBef>
              <a:spcAft>
                <a:spcPts val="0"/>
              </a:spcAft>
              <a:buClr>
                <a:schemeClr val="accent1"/>
              </a:buClr>
              <a:buSzPts val="1400"/>
              <a:buFont typeface="Poppins Light"/>
              <a:buChar char="–"/>
              <a:defRPr b="0" i="0" sz="1400" u="none" cap="none" strike="noStrike">
                <a:solidFill>
                  <a:schemeClr val="dk2"/>
                </a:solidFill>
                <a:latin typeface="Poppins Light"/>
                <a:ea typeface="Poppins Light"/>
                <a:cs typeface="Poppins Light"/>
                <a:sym typeface="Poppins Light"/>
              </a:defRPr>
            </a:lvl5pPr>
            <a:lvl6pPr lvl="5" marR="0" rtl="0" algn="l">
              <a:lnSpc>
                <a:spcPct val="90000"/>
              </a:lnSpc>
              <a:spcBef>
                <a:spcPts val="5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Poppins Light"/>
                <a:ea typeface="Poppins Light"/>
                <a:cs typeface="Poppins Light"/>
                <a:sym typeface="Poppins Light"/>
              </a:defRPr>
            </a:lvl9pPr>
          </a:lstStyle>
          <a:p/>
        </p:txBody>
      </p:sp>
      <p:grpSp>
        <p:nvGrpSpPr>
          <p:cNvPr id="152" name="Google Shape;152;p24"/>
          <p:cNvGrpSpPr/>
          <p:nvPr/>
        </p:nvGrpSpPr>
        <p:grpSpPr>
          <a:xfrm rot="-5400000">
            <a:off x="4546416" y="-4546410"/>
            <a:ext cx="51448" cy="9144278"/>
            <a:chOff x="4713353" y="-1"/>
            <a:chExt cx="73803" cy="6857866"/>
          </a:xfrm>
        </p:grpSpPr>
        <p:sp>
          <p:nvSpPr>
            <p:cNvPr id="153" name="Google Shape;153;p24"/>
            <p:cNvSpPr/>
            <p:nvPr/>
          </p:nvSpPr>
          <p:spPr>
            <a:xfrm>
              <a:off x="4713353" y="-1"/>
              <a:ext cx="73800" cy="4116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4" name="Google Shape;154;p24"/>
            <p:cNvSpPr/>
            <p:nvPr/>
          </p:nvSpPr>
          <p:spPr>
            <a:xfrm>
              <a:off x="4713354" y="1089421"/>
              <a:ext cx="73800" cy="33933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5" name="Google Shape;155;p24"/>
            <p:cNvSpPr/>
            <p:nvPr/>
          </p:nvSpPr>
          <p:spPr>
            <a:xfrm>
              <a:off x="4713354" y="4482703"/>
              <a:ext cx="73800" cy="677700"/>
            </a:xfrm>
            <a:prstGeom prst="rect">
              <a:avLst/>
            </a:prstGeom>
            <a:solidFill>
              <a:srgbClr val="D1F4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6" name="Google Shape;156;p24"/>
            <p:cNvSpPr/>
            <p:nvPr/>
          </p:nvSpPr>
          <p:spPr>
            <a:xfrm>
              <a:off x="4713354" y="5160465"/>
              <a:ext cx="73800" cy="1697400"/>
            </a:xfrm>
            <a:prstGeom prst="rect">
              <a:avLst/>
            </a:prstGeom>
            <a:solidFill>
              <a:srgbClr val="175D3B"/>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sp>
          <p:nvSpPr>
            <p:cNvPr id="157" name="Google Shape;157;p24"/>
            <p:cNvSpPr/>
            <p:nvPr/>
          </p:nvSpPr>
          <p:spPr>
            <a:xfrm>
              <a:off x="4713356" y="411657"/>
              <a:ext cx="73800" cy="677700"/>
            </a:xfrm>
            <a:prstGeom prst="rect">
              <a:avLst/>
            </a:prstGeom>
            <a:solidFill>
              <a:srgbClr val="79DD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Poppins Light"/>
                <a:ea typeface="Poppins Light"/>
                <a:cs typeface="Poppins Light"/>
                <a:sym typeface="Poppins Light"/>
              </a:endParaRPr>
            </a:p>
          </p:txBody>
        </p:sp>
      </p:grpSp>
      <p:sp>
        <p:nvSpPr>
          <p:cNvPr id="158" name="Google Shape;158;p24"/>
          <p:cNvSpPr txBox="1"/>
          <p:nvPr>
            <p:ph idx="12" type="sldNum"/>
          </p:nvPr>
        </p:nvSpPr>
        <p:spPr>
          <a:xfrm>
            <a:off x="7803246" y="4828291"/>
            <a:ext cx="216600" cy="92400"/>
          </a:xfrm>
          <a:prstGeom prst="rect">
            <a:avLst/>
          </a:prstGeom>
          <a:noFill/>
          <a:ln>
            <a:noFill/>
          </a:ln>
        </p:spPr>
        <p:txBody>
          <a:bodyPr anchorCtr="0" anchor="t" bIns="0" lIns="0" spcFirstLastPara="1" rIns="0" wrap="square" tIns="0">
            <a:spAutoFit/>
          </a:bodyPr>
          <a:lstStyle>
            <a:lvl1pPr indent="0" lvl="0" marL="0" algn="ctr">
              <a:spcBef>
                <a:spcPts val="0"/>
              </a:spcBef>
              <a:buNone/>
              <a:defRPr sz="600">
                <a:solidFill>
                  <a:schemeClr val="dk1"/>
                </a:solidFill>
                <a:latin typeface="Poppins SemiBold"/>
                <a:ea typeface="Poppins SemiBold"/>
                <a:cs typeface="Poppins SemiBold"/>
                <a:sym typeface="Poppins SemiBold"/>
              </a:defRPr>
            </a:lvl1pPr>
            <a:lvl2pPr indent="0" lvl="1" marL="0" algn="ctr">
              <a:spcBef>
                <a:spcPts val="0"/>
              </a:spcBef>
              <a:buNone/>
              <a:defRPr sz="600">
                <a:solidFill>
                  <a:schemeClr val="dk1"/>
                </a:solidFill>
                <a:latin typeface="Poppins SemiBold"/>
                <a:ea typeface="Poppins SemiBold"/>
                <a:cs typeface="Poppins SemiBold"/>
                <a:sym typeface="Poppins SemiBold"/>
              </a:defRPr>
            </a:lvl2pPr>
            <a:lvl3pPr indent="0" lvl="2" marL="0" algn="ctr">
              <a:spcBef>
                <a:spcPts val="0"/>
              </a:spcBef>
              <a:buNone/>
              <a:defRPr sz="600">
                <a:solidFill>
                  <a:schemeClr val="dk1"/>
                </a:solidFill>
                <a:latin typeface="Poppins SemiBold"/>
                <a:ea typeface="Poppins SemiBold"/>
                <a:cs typeface="Poppins SemiBold"/>
                <a:sym typeface="Poppins SemiBold"/>
              </a:defRPr>
            </a:lvl3pPr>
            <a:lvl4pPr indent="0" lvl="3" marL="0" algn="ctr">
              <a:spcBef>
                <a:spcPts val="0"/>
              </a:spcBef>
              <a:buNone/>
              <a:defRPr sz="600">
                <a:solidFill>
                  <a:schemeClr val="dk1"/>
                </a:solidFill>
                <a:latin typeface="Poppins SemiBold"/>
                <a:ea typeface="Poppins SemiBold"/>
                <a:cs typeface="Poppins SemiBold"/>
                <a:sym typeface="Poppins SemiBold"/>
              </a:defRPr>
            </a:lvl4pPr>
            <a:lvl5pPr indent="0" lvl="4" marL="0" algn="ctr">
              <a:spcBef>
                <a:spcPts val="0"/>
              </a:spcBef>
              <a:buNone/>
              <a:defRPr sz="600">
                <a:solidFill>
                  <a:schemeClr val="dk1"/>
                </a:solidFill>
                <a:latin typeface="Poppins SemiBold"/>
                <a:ea typeface="Poppins SemiBold"/>
                <a:cs typeface="Poppins SemiBold"/>
                <a:sym typeface="Poppins SemiBold"/>
              </a:defRPr>
            </a:lvl5pPr>
            <a:lvl6pPr indent="0" lvl="5" marL="0" algn="ctr">
              <a:spcBef>
                <a:spcPts val="0"/>
              </a:spcBef>
              <a:buNone/>
              <a:defRPr sz="600">
                <a:solidFill>
                  <a:schemeClr val="dk1"/>
                </a:solidFill>
                <a:latin typeface="Poppins SemiBold"/>
                <a:ea typeface="Poppins SemiBold"/>
                <a:cs typeface="Poppins SemiBold"/>
                <a:sym typeface="Poppins SemiBold"/>
              </a:defRPr>
            </a:lvl6pPr>
            <a:lvl7pPr indent="0" lvl="6" marL="0" algn="ctr">
              <a:spcBef>
                <a:spcPts val="0"/>
              </a:spcBef>
              <a:buNone/>
              <a:defRPr sz="600">
                <a:solidFill>
                  <a:schemeClr val="dk1"/>
                </a:solidFill>
                <a:latin typeface="Poppins SemiBold"/>
                <a:ea typeface="Poppins SemiBold"/>
                <a:cs typeface="Poppins SemiBold"/>
                <a:sym typeface="Poppins SemiBold"/>
              </a:defRPr>
            </a:lvl7pPr>
            <a:lvl8pPr indent="0" lvl="7" marL="0" algn="ctr">
              <a:spcBef>
                <a:spcPts val="0"/>
              </a:spcBef>
              <a:buNone/>
              <a:defRPr sz="600">
                <a:solidFill>
                  <a:schemeClr val="dk1"/>
                </a:solidFill>
                <a:latin typeface="Poppins SemiBold"/>
                <a:ea typeface="Poppins SemiBold"/>
                <a:cs typeface="Poppins SemiBold"/>
                <a:sym typeface="Poppins SemiBold"/>
              </a:defRPr>
            </a:lvl8pPr>
            <a:lvl9pPr indent="0" lvl="8" marL="0" algn="ctr">
              <a:spcBef>
                <a:spcPts val="0"/>
              </a:spcBef>
              <a:buNone/>
              <a:defRPr sz="600">
                <a:solidFill>
                  <a:schemeClr val="dk1"/>
                </a:solidFill>
                <a:latin typeface="Poppins SemiBold"/>
                <a:ea typeface="Poppins SemiBold"/>
                <a:cs typeface="Poppins SemiBold"/>
                <a:sym typeface="Poppins SemiBold"/>
              </a:defRPr>
            </a:lvl9pPr>
          </a:lstStyle>
          <a:p>
            <a:pPr indent="0" lvl="0" marL="0" rtl="0" algn="ctr">
              <a:spcBef>
                <a:spcPts val="0"/>
              </a:spcBef>
              <a:spcAft>
                <a:spcPts val="0"/>
              </a:spcAft>
              <a:buNone/>
            </a:pPr>
            <a:fld id="{00000000-1234-1234-1234-123412341234}" type="slidenum">
              <a:rPr lang="en-US"/>
              <a:t>‹#›</a:t>
            </a:fld>
            <a:endParaRPr/>
          </a:p>
        </p:txBody>
      </p:sp>
      <p:pic>
        <p:nvPicPr>
          <p:cNvPr descr="Logo&#10;&#10;Description automatically generated" id="159" name="Google Shape;159;p24"/>
          <p:cNvPicPr preferRelativeResize="0"/>
          <p:nvPr/>
        </p:nvPicPr>
        <p:blipFill rotWithShape="1">
          <a:blip r:embed="rId2">
            <a:alphaModFix/>
          </a:blip>
          <a:srcRect b="0" l="0" r="0" t="0"/>
          <a:stretch/>
        </p:blipFill>
        <p:spPr>
          <a:xfrm>
            <a:off x="274439" y="4702003"/>
            <a:ext cx="1141553" cy="304832"/>
          </a:xfrm>
          <a:prstGeom prst="rect">
            <a:avLst/>
          </a:prstGeom>
          <a:noFill/>
          <a:ln>
            <a:noFill/>
          </a:ln>
        </p:spPr>
      </p:pic>
      <p:sp>
        <p:nvSpPr>
          <p:cNvPr id="160" name="Google Shape;160;p24"/>
          <p:cNvSpPr txBox="1"/>
          <p:nvPr/>
        </p:nvSpPr>
        <p:spPr>
          <a:xfrm>
            <a:off x="6880622" y="4828292"/>
            <a:ext cx="922500" cy="9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600">
                <a:solidFill>
                  <a:srgbClr val="A5A5A5"/>
                </a:solidFill>
                <a:latin typeface="Poppins Light"/>
                <a:ea typeface="Poppins Light"/>
                <a:cs typeface="Poppins Light"/>
                <a:sym typeface="Poppins Light"/>
              </a:rPr>
              <a:t>Copyright © SUSE 2021 </a:t>
            </a:r>
            <a:endParaRPr sz="11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63" name="Google Shape;163;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 name="Shape 168"/>
        <p:cNvGrpSpPr/>
        <p:nvPr/>
      </p:nvGrpSpPr>
      <p:grpSpPr>
        <a:xfrm>
          <a:off x="0" y="0"/>
          <a:ext cx="0" cy="0"/>
          <a:chOff x="0" y="0"/>
          <a:chExt cx="0" cy="0"/>
        </a:xfrm>
      </p:grpSpPr>
      <p:pic>
        <p:nvPicPr>
          <p:cNvPr id="169" name="Google Shape;169;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0" name="Google Shape;170;p27"/>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71" name="Google Shape;171;p27"/>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72" name="Google Shape;172;p27"/>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3" name="Shape 173"/>
        <p:cNvGrpSpPr/>
        <p:nvPr/>
      </p:nvGrpSpPr>
      <p:grpSpPr>
        <a:xfrm>
          <a:off x="0" y="0"/>
          <a:ext cx="0" cy="0"/>
          <a:chOff x="0" y="0"/>
          <a:chExt cx="0" cy="0"/>
        </a:xfrm>
      </p:grpSpPr>
      <p:sp>
        <p:nvSpPr>
          <p:cNvPr id="174" name="Google Shape;174;p28"/>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75" name="Google Shape;175;p28"/>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76" name="Google Shape;176;p28"/>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77" name="Google Shape;177;p28"/>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Google Shape;178;p2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179" name="Google Shape;179;p28"/>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80" name="Google Shape;180;p28"/>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81" name="Shape 181"/>
        <p:cNvGrpSpPr/>
        <p:nvPr/>
      </p:nvGrpSpPr>
      <p:grpSpPr>
        <a:xfrm>
          <a:off x="0" y="0"/>
          <a:ext cx="0" cy="0"/>
          <a:chOff x="0" y="0"/>
          <a:chExt cx="0" cy="0"/>
        </a:xfrm>
      </p:grpSpPr>
      <p:pic>
        <p:nvPicPr>
          <p:cNvPr id="182" name="Google Shape;182;p29"/>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83" name="Google Shape;183;p29"/>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84" name="Google Shape;184;p29"/>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85" name="Google Shape;185;p29"/>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186" name="Shape 186"/>
        <p:cNvGrpSpPr/>
        <p:nvPr/>
      </p:nvGrpSpPr>
      <p:grpSpPr>
        <a:xfrm>
          <a:off x="0" y="0"/>
          <a:ext cx="0" cy="0"/>
          <a:chOff x="0" y="0"/>
          <a:chExt cx="0" cy="0"/>
        </a:xfrm>
      </p:grpSpPr>
      <p:sp>
        <p:nvSpPr>
          <p:cNvPr id="187" name="Google Shape;187;p30"/>
          <p:cNvSpPr/>
          <p:nvPr>
            <p:ph idx="2" type="pic"/>
          </p:nvPr>
        </p:nvSpPr>
        <p:spPr>
          <a:xfrm>
            <a:off x="9100" y="0"/>
            <a:ext cx="9144000" cy="5143500"/>
          </a:xfrm>
          <a:prstGeom prst="rect">
            <a:avLst/>
          </a:prstGeom>
          <a:noFill/>
          <a:ln>
            <a:noFill/>
          </a:ln>
        </p:spPr>
      </p:sp>
      <p:sp>
        <p:nvSpPr>
          <p:cNvPr id="188" name="Google Shape;188;p30"/>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189" name="Shape 189"/>
        <p:cNvGrpSpPr/>
        <p:nvPr/>
      </p:nvGrpSpPr>
      <p:grpSpPr>
        <a:xfrm>
          <a:off x="0" y="0"/>
          <a:ext cx="0" cy="0"/>
          <a:chOff x="0" y="0"/>
          <a:chExt cx="0" cy="0"/>
        </a:xfrm>
      </p:grpSpPr>
      <p:sp>
        <p:nvSpPr>
          <p:cNvPr id="190" name="Google Shape;190;p3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1" name="Google Shape;191;p3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92" name="Google Shape;192;p3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93" name="Google Shape;193;p3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94" name="Google Shape;194;p3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95" name="Google Shape;195;p3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96" name="Google Shape;196;p31"/>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97" name="Google Shape;197;p31"/>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198" name="Shape 198"/>
        <p:cNvGrpSpPr/>
        <p:nvPr/>
      </p:nvGrpSpPr>
      <p:grpSpPr>
        <a:xfrm>
          <a:off x="0" y="0"/>
          <a:ext cx="0" cy="0"/>
          <a:chOff x="0" y="0"/>
          <a:chExt cx="0" cy="0"/>
        </a:xfrm>
      </p:grpSpPr>
      <p:sp>
        <p:nvSpPr>
          <p:cNvPr id="199" name="Google Shape;199;p32"/>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0" name="Google Shape;200;p32"/>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01" name="Google Shape;201;p32"/>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02" name="Google Shape;202;p3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03" name="Google Shape;203;p32"/>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04" name="Google Shape;204;p32"/>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05" name="Google Shape;205;p32"/>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206" name="Google Shape;206;p32"/>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207" name="Google Shape;207;p32"/>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208" name="Google Shape;208;p32"/>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09" name="Google Shape;209;p32"/>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210" name="Google Shape;210;p32"/>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10532" r="0" t="0"/>
          <a:stretch/>
        </p:blipFill>
        <p:spPr>
          <a:xfrm>
            <a:off x="0" y="0"/>
            <a:ext cx="8180917" cy="5143499"/>
          </a:xfrm>
          <a:prstGeom prst="rect">
            <a:avLst/>
          </a:prstGeom>
          <a:noFill/>
          <a:ln>
            <a:noFill/>
          </a:ln>
        </p:spPr>
      </p:pic>
      <p:sp>
        <p:nvSpPr>
          <p:cNvPr id="28" name="Google Shape;28;p4"/>
          <p:cNvSpPr txBox="1"/>
          <p:nvPr>
            <p:ph type="ctrTitle"/>
          </p:nvPr>
        </p:nvSpPr>
        <p:spPr>
          <a:xfrm>
            <a:off x="4553842" y="1643174"/>
            <a:ext cx="4185557" cy="131683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9" name="Google Shape;29;p4"/>
          <p:cNvSpPr txBox="1"/>
          <p:nvPr>
            <p:ph idx="1" type="subTitle"/>
          </p:nvPr>
        </p:nvSpPr>
        <p:spPr>
          <a:xfrm>
            <a:off x="4571983" y="3005359"/>
            <a:ext cx="4185557" cy="605064"/>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30" name="Google Shape;30;p4"/>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211" name="Shape 211"/>
        <p:cNvGrpSpPr/>
        <p:nvPr/>
      </p:nvGrpSpPr>
      <p:grpSpPr>
        <a:xfrm>
          <a:off x="0" y="0"/>
          <a:ext cx="0" cy="0"/>
          <a:chOff x="0" y="0"/>
          <a:chExt cx="0" cy="0"/>
        </a:xfrm>
      </p:grpSpPr>
      <p:sp>
        <p:nvSpPr>
          <p:cNvPr id="212" name="Google Shape;212;p33"/>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13" name="Google Shape;213;p33"/>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214" name="Google Shape;214;p33"/>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215" name="Google Shape;215;p3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16" name="Google Shape;216;p33"/>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17" name="Google Shape;217;p33"/>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218" name="Shape 218"/>
        <p:cNvGrpSpPr/>
        <p:nvPr/>
      </p:nvGrpSpPr>
      <p:grpSpPr>
        <a:xfrm>
          <a:off x="0" y="0"/>
          <a:ext cx="0" cy="0"/>
          <a:chOff x="0" y="0"/>
          <a:chExt cx="0" cy="0"/>
        </a:xfrm>
      </p:grpSpPr>
      <p:sp>
        <p:nvSpPr>
          <p:cNvPr id="219" name="Google Shape;219;p34"/>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220" name="Google Shape;220;p34"/>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221" name="Google Shape;221;p3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222" name="Google Shape;222;p34"/>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223" name="Shape 22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6"/>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227" name="Google Shape;227;p3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with Z Box">
  <p:cSld name="Full Bleed Image ">
    <p:bg>
      <p:bgPr>
        <a:solidFill>
          <a:schemeClr val="dk1"/>
        </a:solidFill>
      </p:bgPr>
    </p:bg>
    <p:spTree>
      <p:nvGrpSpPr>
        <p:cNvPr id="228" name="Shape 228"/>
        <p:cNvGrpSpPr/>
        <p:nvPr/>
      </p:nvGrpSpPr>
      <p:grpSpPr>
        <a:xfrm>
          <a:off x="0" y="0"/>
          <a:ext cx="0" cy="0"/>
          <a:chOff x="0" y="0"/>
          <a:chExt cx="0" cy="0"/>
        </a:xfrm>
      </p:grpSpPr>
      <p:pic>
        <p:nvPicPr>
          <p:cNvPr id="229" name="Google Shape;229;p37"/>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230" name="Google Shape;230;p37"/>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231" name="Google Shape;231;p3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a:solidFill>
                  <a:schemeClr val="lt1"/>
                </a:solidFill>
              </a:defRPr>
            </a:lvl1pPr>
            <a:lvl2pPr lvl="1" algn="ctr">
              <a:spcBef>
                <a:spcPts val="0"/>
              </a:spcBef>
              <a:spcAft>
                <a:spcPts val="0"/>
              </a:spcAft>
              <a:buClr>
                <a:schemeClr val="lt1"/>
              </a:buClr>
              <a:buSzPts val="1800"/>
              <a:buNone/>
              <a:defRPr>
                <a:solidFill>
                  <a:schemeClr val="lt1"/>
                </a:solidFill>
              </a:defRPr>
            </a:lvl2pPr>
            <a:lvl3pPr lvl="2" algn="ctr">
              <a:spcBef>
                <a:spcPts val="0"/>
              </a:spcBef>
              <a:spcAft>
                <a:spcPts val="0"/>
              </a:spcAft>
              <a:buClr>
                <a:schemeClr val="lt1"/>
              </a:buClr>
              <a:buSzPts val="1800"/>
              <a:buNone/>
              <a:defRPr>
                <a:solidFill>
                  <a:schemeClr val="lt1"/>
                </a:solidFill>
              </a:defRPr>
            </a:lvl3pPr>
            <a:lvl4pPr lvl="3" algn="ctr">
              <a:spcBef>
                <a:spcPts val="0"/>
              </a:spcBef>
              <a:spcAft>
                <a:spcPts val="0"/>
              </a:spcAft>
              <a:buClr>
                <a:schemeClr val="lt1"/>
              </a:buClr>
              <a:buSzPts val="1800"/>
              <a:buNone/>
              <a:defRPr>
                <a:solidFill>
                  <a:schemeClr val="lt1"/>
                </a:solidFill>
              </a:defRPr>
            </a:lvl4pPr>
            <a:lvl5pPr lvl="4" algn="ctr">
              <a:spcBef>
                <a:spcPts val="0"/>
              </a:spcBef>
              <a:spcAft>
                <a:spcPts val="0"/>
              </a:spcAft>
              <a:buClr>
                <a:schemeClr val="lt1"/>
              </a:buClr>
              <a:buSzPts val="1800"/>
              <a:buNone/>
              <a:defRPr>
                <a:solidFill>
                  <a:schemeClr val="lt1"/>
                </a:solidFill>
              </a:defRPr>
            </a:lvl5pPr>
            <a:lvl6pPr lvl="5" algn="ctr">
              <a:spcBef>
                <a:spcPts val="0"/>
              </a:spcBef>
              <a:spcAft>
                <a:spcPts val="0"/>
              </a:spcAft>
              <a:buClr>
                <a:schemeClr val="lt1"/>
              </a:buClr>
              <a:buSzPts val="1800"/>
              <a:buNone/>
              <a:defRPr>
                <a:solidFill>
                  <a:schemeClr val="lt1"/>
                </a:solidFill>
              </a:defRPr>
            </a:lvl6pPr>
            <a:lvl7pPr lvl="6" algn="ctr">
              <a:spcBef>
                <a:spcPts val="0"/>
              </a:spcBef>
              <a:spcAft>
                <a:spcPts val="0"/>
              </a:spcAft>
              <a:buClr>
                <a:schemeClr val="lt1"/>
              </a:buClr>
              <a:buSzPts val="1800"/>
              <a:buNone/>
              <a:defRPr>
                <a:solidFill>
                  <a:schemeClr val="lt1"/>
                </a:solidFill>
              </a:defRPr>
            </a:lvl7pPr>
            <a:lvl8pPr lvl="7" algn="ctr">
              <a:spcBef>
                <a:spcPts val="0"/>
              </a:spcBef>
              <a:spcAft>
                <a:spcPts val="0"/>
              </a:spcAft>
              <a:buClr>
                <a:schemeClr val="lt1"/>
              </a:buClr>
              <a:buSzPts val="1800"/>
              <a:buNone/>
              <a:defRPr>
                <a:solidFill>
                  <a:schemeClr val="lt1"/>
                </a:solidFill>
              </a:defRPr>
            </a:lvl8pPr>
            <a:lvl9pPr lvl="8" algn="ctr">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1" name="Shape 31"/>
        <p:cNvGrpSpPr/>
        <p:nvPr/>
      </p:nvGrpSpPr>
      <p:grpSpPr>
        <a:xfrm>
          <a:off x="0" y="0"/>
          <a:ext cx="0" cy="0"/>
          <a:chOff x="0" y="0"/>
          <a:chExt cx="0" cy="0"/>
        </a:xfrm>
      </p:grpSpPr>
      <p:sp>
        <p:nvSpPr>
          <p:cNvPr id="32" name="Google Shape;32;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3" name="Google Shape;33;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4" name="Google Shape;34;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5" name="Google Shape;35;p5"/>
          <p:cNvSpPr txBox="1"/>
          <p:nvPr>
            <p:ph idx="1" type="body"/>
          </p:nvPr>
        </p:nvSpPr>
        <p:spPr>
          <a:xfrm>
            <a:off x="317500" y="943429"/>
            <a:ext cx="8369300" cy="700314"/>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36" name="Google Shape;36;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7" name="Google Shape;37;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8" name="Google Shape;38;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9" name="Google Shape;39;p5"/>
          <p:cNvSpPr/>
          <p:nvPr>
            <p:ph idx="2" type="pic"/>
          </p:nvPr>
        </p:nvSpPr>
        <p:spPr>
          <a:xfrm>
            <a:off x="645366" y="2053362"/>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0" name="Google Shape;40;p5"/>
          <p:cNvSpPr/>
          <p:nvPr>
            <p:ph idx="3" type="pic"/>
          </p:nvPr>
        </p:nvSpPr>
        <p:spPr>
          <a:xfrm>
            <a:off x="3580606" y="2056430"/>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1" name="Google Shape;41;p5"/>
          <p:cNvSpPr/>
          <p:nvPr>
            <p:ph idx="4" type="pic"/>
          </p:nvPr>
        </p:nvSpPr>
        <p:spPr>
          <a:xfrm>
            <a:off x="6515847" y="2052907"/>
            <a:ext cx="1982787" cy="1984375"/>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42" name="Shape 42"/>
        <p:cNvGrpSpPr/>
        <p:nvPr/>
      </p:nvGrpSpPr>
      <p:grpSpPr>
        <a:xfrm>
          <a:off x="0" y="0"/>
          <a:ext cx="0" cy="0"/>
          <a:chOff x="0" y="0"/>
          <a:chExt cx="0" cy="0"/>
        </a:xfrm>
      </p:grpSpPr>
      <p:sp>
        <p:nvSpPr>
          <p:cNvPr id="43" name="Google Shape;43;p6"/>
          <p:cNvSpPr txBox="1"/>
          <p:nvPr>
            <p:ph type="title"/>
          </p:nvPr>
        </p:nvSpPr>
        <p:spPr>
          <a:xfrm>
            <a:off x="468630" y="273845"/>
            <a:ext cx="8046720"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44" name="Google Shape;44;p6"/>
          <p:cNvSpPr txBox="1"/>
          <p:nvPr>
            <p:ph idx="1" type="body"/>
          </p:nvPr>
        </p:nvSpPr>
        <p:spPr>
          <a:xfrm>
            <a:off x="468630" y="1001316"/>
            <a:ext cx="3950970"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45" name="Google Shape;45;p6"/>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46" name="Google Shape;46;p6"/>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47" name="Google Shape;47;p6"/>
          <p:cNvSpPr txBox="1"/>
          <p:nvPr>
            <p:ph idx="10" type="dt"/>
          </p:nvPr>
        </p:nvSpPr>
        <p:spPr>
          <a:xfrm>
            <a:off x="7696200" y="4937760"/>
            <a:ext cx="1165396"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8" name="Google Shape;48;p6"/>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49" name="Google Shape;49;p6"/>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0" name="Shape 50"/>
        <p:cNvGrpSpPr/>
        <p:nvPr/>
      </p:nvGrpSpPr>
      <p:grpSpPr>
        <a:xfrm>
          <a:off x="0" y="0"/>
          <a:ext cx="0" cy="0"/>
          <a:chOff x="0" y="0"/>
          <a:chExt cx="0" cy="0"/>
        </a:xfrm>
      </p:grpSpPr>
      <p:sp>
        <p:nvSpPr>
          <p:cNvPr id="51" name="Google Shape;51;p7"/>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2" name="Google Shape;52;p7"/>
          <p:cNvSpPr txBox="1"/>
          <p:nvPr>
            <p:ph idx="1" type="body"/>
          </p:nvPr>
        </p:nvSpPr>
        <p:spPr>
          <a:xfrm>
            <a:off x="468630" y="1001316"/>
            <a:ext cx="8200415" cy="3263504"/>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3" name="Google Shape;53;p7"/>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54" name="Google Shape;54;p7"/>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55" name="Google Shape;55;p7"/>
          <p:cNvSpPr txBox="1"/>
          <p:nvPr>
            <p:ph idx="10" type="dt"/>
          </p:nvPr>
        </p:nvSpPr>
        <p:spPr>
          <a:xfrm>
            <a:off x="7518400" y="4937760"/>
            <a:ext cx="1343197"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6" name="Google Shape;56;p7"/>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7" name="Google Shape;57;p7"/>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8" name="Shape 58"/>
        <p:cNvGrpSpPr/>
        <p:nvPr/>
      </p:nvGrpSpPr>
      <p:grpSpPr>
        <a:xfrm>
          <a:off x="0" y="0"/>
          <a:ext cx="0" cy="0"/>
          <a:chOff x="0" y="0"/>
          <a:chExt cx="0" cy="0"/>
        </a:xfrm>
      </p:grpSpPr>
      <p:sp>
        <p:nvSpPr>
          <p:cNvPr id="59" name="Google Shape;59;p8"/>
          <p:cNvSpPr txBox="1"/>
          <p:nvPr>
            <p:ph type="title"/>
          </p:nvPr>
        </p:nvSpPr>
        <p:spPr>
          <a:xfrm>
            <a:off x="468630" y="273845"/>
            <a:ext cx="8200415" cy="701756"/>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60" name="Google Shape;60;p8"/>
          <p:cNvCxnSpPr/>
          <p:nvPr/>
        </p:nvCxnSpPr>
        <p:spPr>
          <a:xfrm>
            <a:off x="308610" y="273845"/>
            <a:ext cx="0" cy="4581524"/>
          </a:xfrm>
          <a:prstGeom prst="straightConnector1">
            <a:avLst/>
          </a:prstGeom>
          <a:noFill/>
          <a:ln cap="flat" cmpd="sng" w="9525">
            <a:solidFill>
              <a:srgbClr val="168FDF"/>
            </a:solidFill>
            <a:prstDash val="solid"/>
            <a:miter lim="800000"/>
            <a:headEnd len="sm" w="sm" type="none"/>
            <a:tailEnd len="sm" w="sm" type="none"/>
          </a:ln>
        </p:spPr>
      </p:cxnSp>
      <p:pic>
        <p:nvPicPr>
          <p:cNvPr id="61" name="Google Shape;61;p8"/>
          <p:cNvPicPr preferRelativeResize="0"/>
          <p:nvPr/>
        </p:nvPicPr>
        <p:blipFill rotWithShape="1">
          <a:blip r:embed="rId2">
            <a:alphaModFix/>
          </a:blip>
          <a:srcRect b="0" l="0" r="0" t="0"/>
          <a:stretch/>
        </p:blipFill>
        <p:spPr>
          <a:xfrm>
            <a:off x="455313" y="4734017"/>
            <a:ext cx="2033131" cy="121351"/>
          </a:xfrm>
          <a:prstGeom prst="rect">
            <a:avLst/>
          </a:prstGeom>
          <a:noFill/>
          <a:ln>
            <a:noFill/>
          </a:ln>
        </p:spPr>
      </p:pic>
      <p:sp>
        <p:nvSpPr>
          <p:cNvPr id="62" name="Google Shape;62;p8"/>
          <p:cNvSpPr txBox="1"/>
          <p:nvPr>
            <p:ph idx="10" type="dt"/>
          </p:nvPr>
        </p:nvSpPr>
        <p:spPr>
          <a:xfrm>
            <a:off x="7628467" y="4937760"/>
            <a:ext cx="123313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3" name="Google Shape;63;p8"/>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4" name="Google Shape;64;p8"/>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5" name="Shape 65"/>
        <p:cNvGrpSpPr/>
        <p:nvPr/>
      </p:nvGrpSpPr>
      <p:grpSpPr>
        <a:xfrm>
          <a:off x="0" y="0"/>
          <a:ext cx="0" cy="0"/>
          <a:chOff x="0" y="0"/>
          <a:chExt cx="0" cy="0"/>
        </a:xfrm>
      </p:grpSpPr>
      <p:sp>
        <p:nvSpPr>
          <p:cNvPr id="66" name="Google Shape;66;p9"/>
          <p:cNvSpPr txBox="1"/>
          <p:nvPr>
            <p:ph type="title"/>
          </p:nvPr>
        </p:nvSpPr>
        <p:spPr>
          <a:xfrm>
            <a:off x="457200" y="1835944"/>
            <a:ext cx="8229600" cy="994172"/>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7" name="Google Shape;67;p9"/>
          <p:cNvPicPr preferRelativeResize="0"/>
          <p:nvPr/>
        </p:nvPicPr>
        <p:blipFill rotWithShape="1">
          <a:blip r:embed="rId2">
            <a:alphaModFix/>
          </a:blip>
          <a:srcRect b="0" l="0" r="0" t="0"/>
          <a:stretch/>
        </p:blipFill>
        <p:spPr>
          <a:xfrm>
            <a:off x="3555434" y="4342572"/>
            <a:ext cx="2033131" cy="121351"/>
          </a:xfrm>
          <a:prstGeom prst="rect">
            <a:avLst/>
          </a:prstGeom>
          <a:noFill/>
          <a:ln>
            <a:noFill/>
          </a:ln>
        </p:spPr>
      </p:pic>
      <p:sp>
        <p:nvSpPr>
          <p:cNvPr id="68" name="Google Shape;68;p9"/>
          <p:cNvSpPr txBox="1"/>
          <p:nvPr>
            <p:ph idx="10" type="dt"/>
          </p:nvPr>
        </p:nvSpPr>
        <p:spPr>
          <a:xfrm>
            <a:off x="7687733" y="4937760"/>
            <a:ext cx="1173863"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9" name="Google Shape;69;p9"/>
          <p:cNvSpPr txBox="1"/>
          <p:nvPr>
            <p:ph idx="11" type="ftr"/>
          </p:nvPr>
        </p:nvSpPr>
        <p:spPr>
          <a:xfrm>
            <a:off x="455536" y="4937760"/>
            <a:ext cx="2526508" cy="20574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0" name="Google Shape;70;p9"/>
          <p:cNvSpPr txBox="1"/>
          <p:nvPr>
            <p:ph idx="12" type="sldNum"/>
          </p:nvPr>
        </p:nvSpPr>
        <p:spPr>
          <a:xfrm>
            <a:off x="8868254" y="4937760"/>
            <a:ext cx="275746"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0"/>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73" name="Google Shape;73;p10"/>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4" name="Google Shape;74;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4.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8" name="Google Shape;88;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6"/>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66" name="Google Shape;166;p26"/>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7" name="Google Shape;167;p2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ac.openmainframeproject.org/process/project_stages.html" TargetMode="Externa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41.png"/><Relationship Id="rId12"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15" Type="http://schemas.openxmlformats.org/officeDocument/2006/relationships/image" Target="../media/image56.png"/><Relationship Id="rId14" Type="http://schemas.openxmlformats.org/officeDocument/2006/relationships/image" Target="../media/image47.png"/><Relationship Id="rId17" Type="http://schemas.openxmlformats.org/officeDocument/2006/relationships/image" Target="../media/image50.png"/><Relationship Id="rId16" Type="http://schemas.openxmlformats.org/officeDocument/2006/relationships/image" Target="../media/image48.png"/><Relationship Id="rId5" Type="http://schemas.openxmlformats.org/officeDocument/2006/relationships/hyperlink" Target="https://techchannel.com/" TargetMode="External"/><Relationship Id="rId19" Type="http://schemas.openxmlformats.org/officeDocument/2006/relationships/image" Target="../media/image57.png"/><Relationship Id="rId6" Type="http://schemas.openxmlformats.org/officeDocument/2006/relationships/hyperlink" Target="https://mediaops.com/" TargetMode="External"/><Relationship Id="rId18" Type="http://schemas.openxmlformats.org/officeDocument/2006/relationships/image" Target="../media/image45.png"/><Relationship Id="rId7" Type="http://schemas.openxmlformats.org/officeDocument/2006/relationships/hyperlink" Target="https://www.openmainframeproject.org/projects" TargetMode="External"/><Relationship Id="rId8" Type="http://schemas.openxmlformats.org/officeDocument/2006/relationships/hyperlink" Target="https://www.linuxfoundation.org/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43.png"/><Relationship Id="rId5"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Anna_Karenina_princip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github.com/openmainframeproject/foundation/blob/master/CHARTER.md#12-intellectual-property-policy" TargetMode="External"/><Relationship Id="rId4" Type="http://schemas.openxmlformats.org/officeDocument/2006/relationships/hyperlink" Target="https://www.openmainframeproject.org/about/ta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tac.openmainframeproject.org/process/project_stages.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openmainframeproject/tac/blob/master/process/proposal_process.m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fossmarks.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52.jpg"/><Relationship Id="rId4" Type="http://schemas.openxmlformats.org/officeDocument/2006/relationships/hyperlink" Target="http://openmainframeproject.org/"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projects" TargetMode="External"/><Relationship Id="rId7" Type="http://schemas.openxmlformats.org/officeDocument/2006/relationships/hyperlink" Target="https://openmainframeproject.org/events" TargetMode="External"/><Relationship Id="rId8"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 Id="rId3" Type="http://schemas.openxmlformats.org/officeDocument/2006/relationships/hyperlink" Target="https://www.openmainframeproject.org/projects" TargetMode="External"/><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hyperlink" Target="https://landscape.openmainframeproject.org/fullscreen" TargetMode="Externa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4.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ctrTitle"/>
          </p:nvPr>
        </p:nvSpPr>
        <p:spPr>
          <a:xfrm>
            <a:off x="4553842"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Hosting Projects with Open Mainframe Project</a:t>
            </a:r>
            <a:endParaRPr b="0" i="0" sz="3200" u="none" cap="none" strike="noStrike">
              <a:solidFill>
                <a:schemeClr val="lt1"/>
              </a:solidFill>
              <a:latin typeface="Gill Sans"/>
              <a:ea typeface="Gill Sans"/>
              <a:cs typeface="Gill Sans"/>
              <a:sym typeface="Gill Sans"/>
            </a:endParaRPr>
          </a:p>
        </p:txBody>
      </p:sp>
      <p:sp>
        <p:nvSpPr>
          <p:cNvPr id="237" name="Google Shape;237;p38"/>
          <p:cNvSpPr txBox="1"/>
          <p:nvPr>
            <p:ph idx="1" type="subTitle"/>
          </p:nvPr>
        </p:nvSpPr>
        <p:spPr>
          <a:xfrm>
            <a:off x="4571983"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p:nvPr/>
        </p:nvSpPr>
        <p:spPr>
          <a:xfrm>
            <a:off x="783028" y="975600"/>
            <a:ext cx="5833998" cy="3478790"/>
          </a:xfrm>
          <a:custGeom>
            <a:rect b="b" l="l" r="r" t="t"/>
            <a:pathLst>
              <a:path extrusionOk="0" h="2630465" w="8455069">
                <a:moveTo>
                  <a:pt x="0" y="0"/>
                </a:moveTo>
                <a:cubicBezTo>
                  <a:pt x="165970" y="858032"/>
                  <a:pt x="331940" y="1716065"/>
                  <a:pt x="1741118" y="2154476"/>
                </a:cubicBezTo>
                <a:cubicBezTo>
                  <a:pt x="3150296" y="2592887"/>
                  <a:pt x="8455069" y="2630465"/>
                  <a:pt x="8455069" y="2630465"/>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391" name="Google Shape;391;p47"/>
          <p:cNvCxnSpPr>
            <a:stCxn id="390" idx="0"/>
          </p:cNvCxnSpPr>
          <p:nvPr/>
        </p:nvCxnSpPr>
        <p:spPr>
          <a:xfrm flipH="1">
            <a:off x="764428" y="975600"/>
            <a:ext cx="18600" cy="3479700"/>
          </a:xfrm>
          <a:prstGeom prst="straightConnector1">
            <a:avLst/>
          </a:prstGeom>
          <a:noFill/>
          <a:ln cap="flat" cmpd="sng" w="12700">
            <a:solidFill>
              <a:schemeClr val="accent1"/>
            </a:solidFill>
            <a:prstDash val="solid"/>
            <a:miter lim="800000"/>
            <a:headEnd len="sm" w="sm" type="none"/>
            <a:tailEnd len="sm" w="sm" type="none"/>
          </a:ln>
        </p:spPr>
      </p:cxnSp>
      <p:cxnSp>
        <p:nvCxnSpPr>
          <p:cNvPr id="392" name="Google Shape;392;p47"/>
          <p:cNvCxnSpPr/>
          <p:nvPr/>
        </p:nvCxnSpPr>
        <p:spPr>
          <a:xfrm>
            <a:off x="764329" y="4455125"/>
            <a:ext cx="7017900" cy="0"/>
          </a:xfrm>
          <a:prstGeom prst="straightConnector1">
            <a:avLst/>
          </a:prstGeom>
          <a:noFill/>
          <a:ln cap="flat" cmpd="sng" w="12700">
            <a:solidFill>
              <a:schemeClr val="accent1"/>
            </a:solidFill>
            <a:prstDash val="solid"/>
            <a:miter lim="800000"/>
            <a:headEnd len="sm" w="sm" type="none"/>
            <a:tailEnd len="sm" w="sm" type="none"/>
          </a:ln>
        </p:spPr>
      </p:cxnSp>
      <p:sp>
        <p:nvSpPr>
          <p:cNvPr id="393" name="Google Shape;393;p47"/>
          <p:cNvSpPr txBox="1"/>
          <p:nvPr/>
        </p:nvSpPr>
        <p:spPr>
          <a:xfrm rot="-5400000">
            <a:off x="-877950" y="2415900"/>
            <a:ext cx="2826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Value of of Individual Project</a:t>
            </a:r>
            <a:endParaRPr sz="1100"/>
          </a:p>
        </p:txBody>
      </p:sp>
      <p:sp>
        <p:nvSpPr>
          <p:cNvPr id="394" name="Google Shape;394;p47"/>
          <p:cNvSpPr txBox="1"/>
          <p:nvPr/>
        </p:nvSpPr>
        <p:spPr>
          <a:xfrm>
            <a:off x="2673803" y="4475390"/>
            <a:ext cx="47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 – Millions on Github</a:t>
            </a:r>
            <a:endParaRPr b="1" sz="1400">
              <a:solidFill>
                <a:schemeClr val="accent1"/>
              </a:solidFill>
              <a:latin typeface="Arial"/>
              <a:ea typeface="Arial"/>
              <a:cs typeface="Arial"/>
              <a:sym typeface="Arial"/>
            </a:endParaRPr>
          </a:p>
        </p:txBody>
      </p:sp>
      <p:sp>
        <p:nvSpPr>
          <p:cNvPr id="395" name="Google Shape;395;p47"/>
          <p:cNvSpPr/>
          <p:nvPr/>
        </p:nvSpPr>
        <p:spPr>
          <a:xfrm>
            <a:off x="786917" y="975599"/>
            <a:ext cx="270900" cy="3479700"/>
          </a:xfrm>
          <a:prstGeom prst="rect">
            <a:avLst/>
          </a:prstGeom>
          <a:solidFill>
            <a:srgbClr val="B5B5B5">
              <a:alpha val="3686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396" name="Google Shape;396;p47"/>
          <p:cNvSpPr/>
          <p:nvPr/>
        </p:nvSpPr>
        <p:spPr>
          <a:xfrm>
            <a:off x="1322378"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397" name="Google Shape;397;p47"/>
          <p:cNvSpPr/>
          <p:nvPr/>
        </p:nvSpPr>
        <p:spPr>
          <a:xfrm>
            <a:off x="3954615"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OMP</a:t>
            </a:r>
            <a:r>
              <a:rPr b="1" lang="en-US" sz="1400">
                <a:solidFill>
                  <a:schemeClr val="lt1"/>
                </a:solidFill>
                <a:latin typeface="Gill Sans"/>
                <a:ea typeface="Gill Sans"/>
                <a:cs typeface="Gill Sans"/>
                <a:sym typeface="Gill Sans"/>
              </a:rPr>
              <a:t> Innovated</a:t>
            </a:r>
            <a:endParaRPr sz="1100"/>
          </a:p>
        </p:txBody>
      </p:sp>
      <p:sp>
        <p:nvSpPr>
          <p:cNvPr id="398" name="Google Shape;398;p47"/>
          <p:cNvSpPr/>
          <p:nvPr/>
        </p:nvSpPr>
        <p:spPr>
          <a:xfrm>
            <a:off x="6586851" y="1927321"/>
            <a:ext cx="2432400" cy="3066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 - 20</a:t>
            </a:r>
            <a:r>
              <a:rPr b="1" lang="en-US">
                <a:solidFill>
                  <a:schemeClr val="lt1"/>
                </a:solidFill>
                <a:latin typeface="Gill Sans"/>
                <a:ea typeface="Gill Sans"/>
                <a:cs typeface="Gill Sans"/>
                <a:sym typeface="Gill Sans"/>
              </a:rPr>
              <a:t>22</a:t>
            </a:r>
            <a:endParaRPr sz="1100"/>
          </a:p>
        </p:txBody>
      </p:sp>
      <p:sp>
        <p:nvSpPr>
          <p:cNvPr id="399" name="Google Shape;399;p47"/>
          <p:cNvSpPr txBox="1"/>
          <p:nvPr/>
        </p:nvSpPr>
        <p:spPr>
          <a:xfrm>
            <a:off x="1243931" y="2303551"/>
            <a:ext cx="2589300" cy="877200"/>
          </a:xfrm>
          <a:prstGeom prst="rect">
            <a:avLst/>
          </a:prstGeom>
          <a:noFill/>
          <a:ln>
            <a:noFill/>
          </a:ln>
        </p:spPr>
        <p:txBody>
          <a:bodyPr anchorCtr="0" anchor="t" bIns="34275" lIns="68575" spcFirstLastPara="1" rIns="68575" wrap="square" tIns="34275">
            <a:noAutofit/>
          </a:bodyPr>
          <a:lstStyle/>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Modernize integration with z/OS based applications and services</a:t>
            </a:r>
            <a:endParaRPr sz="1100"/>
          </a:p>
          <a:p>
            <a:pPr indent="-146050" lvl="0" marL="139700" marR="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Bridge the talent gap by enabling modern development stacks on z/OS</a:t>
            </a:r>
            <a:endParaRPr b="1" sz="1100">
              <a:solidFill>
                <a:schemeClr val="dk1"/>
              </a:solidFill>
              <a:latin typeface="Gill Sans"/>
              <a:ea typeface="Gill Sans"/>
              <a:cs typeface="Gill Sans"/>
              <a:sym typeface="Gill Sans"/>
            </a:endParaRPr>
          </a:p>
        </p:txBody>
      </p:sp>
      <p:sp>
        <p:nvSpPr>
          <p:cNvPr id="400" name="Google Shape;400;p47"/>
          <p:cNvSpPr txBox="1"/>
          <p:nvPr/>
        </p:nvSpPr>
        <p:spPr>
          <a:xfrm>
            <a:off x="3954615" y="2315324"/>
            <a:ext cx="2432400" cy="8772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2018 Open Mainframe Project added Zowe from contributions from Broadcom, IBM, Rocket Software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2019 Zowe reached 1.0, launched Zowe Conformant to enable downstream ecosystem</a:t>
            </a:r>
            <a:endParaRPr sz="1100">
              <a:solidFill>
                <a:schemeClr val="dk1"/>
              </a:solidFill>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2021 Zowe formed TSC to have technologists lead project direction; Zowe Support Conformance program launched</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2022 Zowe 2.0 launched</a:t>
            </a:r>
            <a:endParaRPr b="1" sz="1100">
              <a:solidFill>
                <a:schemeClr val="dk1"/>
              </a:solidFill>
              <a:latin typeface="Gill Sans"/>
              <a:ea typeface="Gill Sans"/>
              <a:cs typeface="Gill Sans"/>
              <a:sym typeface="Gill Sans"/>
            </a:endParaRPr>
          </a:p>
        </p:txBody>
      </p:sp>
      <p:sp>
        <p:nvSpPr>
          <p:cNvPr id="401" name="Google Shape;401;p47"/>
          <p:cNvSpPr txBox="1"/>
          <p:nvPr/>
        </p:nvSpPr>
        <p:spPr>
          <a:xfrm>
            <a:off x="6449600" y="2315325"/>
            <a:ext cx="2673900" cy="1523400"/>
          </a:xfrm>
          <a:prstGeom prst="rect">
            <a:avLst/>
          </a:prstGeom>
          <a:noFill/>
          <a:ln>
            <a:noFill/>
          </a:ln>
        </p:spPr>
        <p:txBody>
          <a:bodyPr anchorCtr="0" anchor="t" bIns="34275" lIns="68575" spcFirstLastPara="1" rIns="68575" wrap="square" tIns="34275">
            <a:noAutofit/>
          </a:bodyPr>
          <a:lstStyle/>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30000+ Commits, 250+ committers all time</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Zowe gaining significant mindshare in DevOps community</a:t>
            </a:r>
            <a:endParaRPr sz="1100">
              <a:solidFill>
                <a:schemeClr val="dk1"/>
              </a:solidFill>
            </a:endParaRPr>
          </a:p>
          <a:p>
            <a:pPr indent="-146050" lvl="0" marL="139700" rtl="0" algn="l">
              <a:spcBef>
                <a:spcPts val="0"/>
              </a:spcBef>
              <a:spcAft>
                <a:spcPts val="0"/>
              </a:spcAft>
              <a:buClr>
                <a:schemeClr val="dk1"/>
              </a:buClr>
              <a:buSzPts val="1100"/>
              <a:buFont typeface="Arial"/>
              <a:buChar char="•"/>
            </a:pPr>
            <a:r>
              <a:rPr b="1" lang="en-US" sz="1100">
                <a:solidFill>
                  <a:schemeClr val="dk1"/>
                </a:solidFill>
                <a:latin typeface="Gill Sans"/>
                <a:ea typeface="Gill Sans"/>
                <a:cs typeface="Gill Sans"/>
                <a:sym typeface="Gill Sans"/>
              </a:rPr>
              <a:t>50+ Zowe Conformant offerings from Broadcom, IBM, MicroFocus, Phoenix Software International, Rocket Software, BMC</a:t>
            </a:r>
            <a:endParaRPr b="1" sz="1100">
              <a:solidFill>
                <a:schemeClr val="dk1"/>
              </a:solidFill>
              <a:latin typeface="Gill Sans"/>
              <a:ea typeface="Gill Sans"/>
              <a:cs typeface="Gill Sans"/>
              <a:sym typeface="Gill Sans"/>
            </a:endParaRPr>
          </a:p>
          <a:p>
            <a:pPr indent="-146050" lvl="0" marL="139700" rtl="0" algn="l">
              <a:spcBef>
                <a:spcPts val="0"/>
              </a:spcBef>
              <a:spcAft>
                <a:spcPts val="0"/>
              </a:spcAft>
              <a:buClr>
                <a:schemeClr val="dk1"/>
              </a:buClr>
              <a:buSzPts val="1100"/>
              <a:buFont typeface="Gill Sans"/>
              <a:buChar char="•"/>
            </a:pPr>
            <a:r>
              <a:rPr b="1" lang="en-US" sz="1100">
                <a:solidFill>
                  <a:schemeClr val="dk1"/>
                </a:solidFill>
                <a:latin typeface="Gill Sans"/>
                <a:ea typeface="Gill Sans"/>
                <a:cs typeface="Gill Sans"/>
                <a:sym typeface="Gill Sans"/>
              </a:rPr>
              <a:t>New project contributions from BMC, IBA Group, Vicom Infinity, and others, has grown codebase </a:t>
            </a:r>
            <a:endParaRPr b="1" sz="1100">
              <a:solidFill>
                <a:schemeClr val="dk1"/>
              </a:solidFill>
              <a:latin typeface="Gill Sans"/>
              <a:ea typeface="Gill Sans"/>
              <a:cs typeface="Gill Sans"/>
              <a:sym typeface="Gill Sans"/>
            </a:endParaRPr>
          </a:p>
        </p:txBody>
      </p:sp>
      <p:sp>
        <p:nvSpPr>
          <p:cNvPr id="402" name="Google Shape;402;p47"/>
          <p:cNvSpPr txBox="1"/>
          <p:nvPr/>
        </p:nvSpPr>
        <p:spPr>
          <a:xfrm>
            <a:off x="1440096" y="1028231"/>
            <a:ext cx="25893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1" lang="en-US">
                <a:solidFill>
                  <a:schemeClr val="dk1"/>
                </a:solidFill>
                <a:latin typeface="Gill Sans"/>
                <a:ea typeface="Gill Sans"/>
                <a:cs typeface="Gill Sans"/>
                <a:sym typeface="Gill Sans"/>
              </a:rPr>
              <a:t>Open Mainframe Project</a:t>
            </a:r>
            <a:r>
              <a:rPr b="1" i="1" lang="en-US" sz="1400">
                <a:solidFill>
                  <a:schemeClr val="dk1"/>
                </a:solidFill>
                <a:latin typeface="Gill Sans"/>
                <a:ea typeface="Gill Sans"/>
                <a:cs typeface="Gill Sans"/>
                <a:sym typeface="Gill Sans"/>
              </a:rPr>
              <a:t> focuses on projects that </a:t>
            </a:r>
            <a:r>
              <a:rPr b="1" i="1" lang="en-US">
                <a:solidFill>
                  <a:schemeClr val="dk1"/>
                </a:solidFill>
                <a:latin typeface="Gill Sans"/>
                <a:ea typeface="Gill Sans"/>
                <a:cs typeface="Gill Sans"/>
                <a:sym typeface="Gill Sans"/>
              </a:rPr>
              <a:t>are critical for industry</a:t>
            </a:r>
            <a:endParaRPr sz="1100"/>
          </a:p>
        </p:txBody>
      </p:sp>
      <p:sp>
        <p:nvSpPr>
          <p:cNvPr id="403" name="Google Shape;403;p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Case Study: Zowe</a:t>
            </a:r>
            <a:endParaRPr/>
          </a:p>
        </p:txBody>
      </p:sp>
      <p:pic>
        <p:nvPicPr>
          <p:cNvPr id="404" name="Google Shape;404;p47"/>
          <p:cNvPicPr preferRelativeResize="0"/>
          <p:nvPr/>
        </p:nvPicPr>
        <p:blipFill>
          <a:blip r:embed="rId3">
            <a:alphaModFix/>
          </a:blip>
          <a:stretch>
            <a:fillRect/>
          </a:stretch>
        </p:blipFill>
        <p:spPr>
          <a:xfrm>
            <a:off x="5373524" y="641650"/>
            <a:ext cx="2814548" cy="1257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11" name="Google Shape;411;p48"/>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300"/>
              <a:t>Why host your project at Open Mainframe Project?</a:t>
            </a:r>
            <a:endParaRPr sz="33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177800" rtl="0" algn="l">
              <a:spcBef>
                <a:spcPts val="4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4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400"/>
              </a:spcBef>
              <a:spcAft>
                <a:spcPts val="0"/>
              </a:spcAft>
              <a:buNone/>
            </a:pPr>
            <a:r>
              <a:t/>
            </a:r>
            <a:endParaRPr sz="1800"/>
          </a:p>
          <a:p>
            <a:pPr indent="0" lvl="0" marL="0" rtl="0" algn="l">
              <a:spcBef>
                <a:spcPts val="400"/>
              </a:spcBef>
              <a:spcAft>
                <a:spcPts val="0"/>
              </a:spcAft>
              <a:buNone/>
            </a:pPr>
            <a:r>
              <a:t/>
            </a:r>
            <a:endParaRPr sz="1800"/>
          </a:p>
        </p:txBody>
      </p:sp>
      <p:sp>
        <p:nvSpPr>
          <p:cNvPr id="417" name="Google Shape;417;p4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Question: Value of a Foundation?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It’s more than putting a project on GitHub</a:t>
            </a:r>
            <a:endParaRPr/>
          </a:p>
        </p:txBody>
      </p:sp>
      <p:sp>
        <p:nvSpPr>
          <p:cNvPr id="424" name="Google Shape;424;p50"/>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Organizations and projects come to the Open Mainframe Project to…</a:t>
            </a:r>
            <a:endParaRPr/>
          </a:p>
          <a:p>
            <a:pPr indent="-355600" lvl="0" marL="457200" rtl="0" algn="l">
              <a:spcBef>
                <a:spcPts val="1000"/>
              </a:spcBef>
              <a:spcAft>
                <a:spcPts val="0"/>
              </a:spcAft>
              <a:buSzPts val="2000"/>
              <a:buChar char="-"/>
            </a:pPr>
            <a:r>
              <a:rPr lang="en-US"/>
              <a:t>Have a vendor-neutral home for the project and assets.</a:t>
            </a:r>
            <a:endParaRPr/>
          </a:p>
          <a:p>
            <a:pPr indent="-355600" lvl="0" marL="457200" rtl="0" algn="l">
              <a:spcBef>
                <a:spcPts val="0"/>
              </a:spcBef>
              <a:spcAft>
                <a:spcPts val="0"/>
              </a:spcAft>
              <a:buSzPts val="2000"/>
              <a:buChar char="-"/>
            </a:pPr>
            <a:r>
              <a:rPr lang="en-US"/>
              <a:t>Bring in contributors from different organizations ( including your competitors )</a:t>
            </a:r>
            <a:endParaRPr/>
          </a:p>
          <a:p>
            <a:pPr indent="-355600" lvl="0" marL="457200" rtl="0" algn="l">
              <a:spcBef>
                <a:spcPts val="0"/>
              </a:spcBef>
              <a:spcAft>
                <a:spcPts val="0"/>
              </a:spcAft>
              <a:buSzPts val="2000"/>
              <a:buChar char="-"/>
            </a:pPr>
            <a:r>
              <a:rPr lang="en-US"/>
              <a:t>Drive broad industry awareness with press and </a:t>
            </a:r>
            <a:r>
              <a:rPr lang="en-US"/>
              <a:t>analysts</a:t>
            </a:r>
            <a:r>
              <a:rPr lang="en-US"/>
              <a:t>.</a:t>
            </a:r>
            <a:endParaRPr/>
          </a:p>
          <a:p>
            <a:pPr indent="-355600" lvl="0" marL="457200" rtl="0" algn="l">
              <a:spcBef>
                <a:spcPts val="0"/>
              </a:spcBef>
              <a:spcAft>
                <a:spcPts val="0"/>
              </a:spcAft>
              <a:buSzPts val="2000"/>
              <a:buChar char="-"/>
            </a:pPr>
            <a:r>
              <a:rPr lang="en-US"/>
              <a:t>Build a downstream ecosystem for open and </a:t>
            </a:r>
            <a:r>
              <a:rPr lang="en-US"/>
              <a:t>commercial</a:t>
            </a:r>
            <a:r>
              <a:rPr lang="en-US"/>
              <a:t> solutions.</a:t>
            </a:r>
            <a:endParaRPr/>
          </a:p>
          <a:p>
            <a:pPr indent="-355600" lvl="0" marL="457200" rtl="0" algn="l">
              <a:spcBef>
                <a:spcPts val="0"/>
              </a:spcBef>
              <a:spcAft>
                <a:spcPts val="0"/>
              </a:spcAft>
              <a:buSzPts val="2000"/>
              <a:buChar char="-"/>
            </a:pPr>
            <a:r>
              <a:rPr lang="en-US"/>
              <a:t>Have world-class tools for measuring project insights and success.</a:t>
            </a:r>
            <a:endParaRPr/>
          </a:p>
          <a:p>
            <a:pPr indent="-355600" lvl="0" marL="457200" rtl="0" algn="l">
              <a:spcBef>
                <a:spcPts val="0"/>
              </a:spcBef>
              <a:spcAft>
                <a:spcPts val="0"/>
              </a:spcAft>
              <a:buSzPts val="2000"/>
              <a:buChar char="-"/>
            </a:pPr>
            <a:r>
              <a:rPr lang="en-US"/>
              <a:t>Leverage the collective experience and expertise of the Linux Foundation.</a:t>
            </a:r>
            <a:endParaRPr/>
          </a:p>
          <a:p>
            <a:pPr indent="0" lvl="0" marL="0" rtl="0" algn="l">
              <a:spcBef>
                <a:spcPts val="1000"/>
              </a:spcBef>
              <a:spcAft>
                <a:spcPts val="0"/>
              </a:spcAft>
              <a:buNone/>
            </a:pPr>
            <a:r>
              <a:rPr lang="en-US"/>
              <a:t>How does the Open Mainframe Project enable this?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Vendor-neutrality provides a sustainable home</a:t>
            </a:r>
            <a:endParaRPr/>
          </a:p>
        </p:txBody>
      </p:sp>
      <p:sp>
        <p:nvSpPr>
          <p:cNvPr id="431" name="Google Shape;431;p51"/>
          <p:cNvSpPr txBox="1"/>
          <p:nvPr>
            <p:ph idx="1" type="body"/>
          </p:nvPr>
        </p:nvSpPr>
        <p:spPr>
          <a:xfrm>
            <a:off x="317500" y="943425"/>
            <a:ext cx="6188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Groundbreaking </a:t>
            </a:r>
            <a:r>
              <a:rPr lang="en-US" sz="1800"/>
              <a:t>and</a:t>
            </a:r>
            <a:r>
              <a:rPr lang="en-US" sz="1800"/>
              <a:t> </a:t>
            </a:r>
            <a:r>
              <a:rPr lang="en-US" sz="1800"/>
              <a:t>game-changing</a:t>
            </a:r>
            <a:r>
              <a:rPr lang="en-US" sz="1800"/>
              <a:t> projects are a collective effort across organizations. Hosting at the Open Mainframe Project ensures a project has a reputable legal home and governance to attract contributors and adoption.</a:t>
            </a:r>
            <a:endParaRPr sz="1800"/>
          </a:p>
          <a:p>
            <a:pPr indent="-342900" lvl="0" marL="457200" rtl="0" algn="l">
              <a:spcBef>
                <a:spcPts val="400"/>
              </a:spcBef>
              <a:spcAft>
                <a:spcPts val="0"/>
              </a:spcAft>
              <a:buSzPts val="1800"/>
              <a:buChar char="-"/>
            </a:pPr>
            <a:r>
              <a:rPr lang="en-US" sz="1800"/>
              <a:t>All projects are set up as 501c6 Series LLC legal </a:t>
            </a:r>
            <a:r>
              <a:rPr lang="en-US" sz="1800"/>
              <a:t>entities, giving the project a non-profit status and giving them the autonomy to set their own policies and processes with expert guidance.</a:t>
            </a:r>
            <a:endParaRPr sz="1800"/>
          </a:p>
          <a:p>
            <a:pPr indent="-342900" lvl="0" marL="457200" rtl="0" algn="l">
              <a:spcBef>
                <a:spcPts val="0"/>
              </a:spcBef>
              <a:spcAft>
                <a:spcPts val="0"/>
              </a:spcAft>
              <a:buSzPts val="1800"/>
              <a:buChar char="-"/>
            </a:pPr>
            <a:r>
              <a:rPr lang="en-US" sz="1800"/>
              <a:t>Infrastructure such as mailing lists, websites, and domain names are owned by the project to ensure neutral management.</a:t>
            </a:r>
            <a:endParaRPr sz="1800"/>
          </a:p>
          <a:p>
            <a:pPr indent="-342900" lvl="0" marL="457200" rtl="0" algn="l">
              <a:spcBef>
                <a:spcPts val="0"/>
              </a:spcBef>
              <a:spcAft>
                <a:spcPts val="0"/>
              </a:spcAft>
              <a:buSzPts val="1800"/>
              <a:buChar char="-"/>
            </a:pPr>
            <a:r>
              <a:rPr lang="en-US" sz="1800" u="sng">
                <a:solidFill>
                  <a:schemeClr val="hlink"/>
                </a:solidFill>
                <a:hlinkClick r:id="rId3"/>
              </a:rPr>
              <a:t>Open Mainframe Project TAC project lifecycle</a:t>
            </a:r>
            <a:r>
              <a:rPr lang="en-US" sz="1800"/>
              <a:t> gives the project guidance on how to establish a sustainable project.</a:t>
            </a:r>
            <a:endParaRPr sz="1800"/>
          </a:p>
        </p:txBody>
      </p:sp>
      <p:pic>
        <p:nvPicPr>
          <p:cNvPr id="432" name="Google Shape;432;p51"/>
          <p:cNvPicPr preferRelativeResize="0"/>
          <p:nvPr/>
        </p:nvPicPr>
        <p:blipFill>
          <a:blip r:embed="rId4">
            <a:alphaModFix/>
          </a:blip>
          <a:stretch>
            <a:fillRect/>
          </a:stretch>
        </p:blipFill>
        <p:spPr>
          <a:xfrm>
            <a:off x="6505675" y="1635442"/>
            <a:ext cx="2514499" cy="20111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 in a broader contributor base</a:t>
            </a:r>
            <a:endParaRPr/>
          </a:p>
        </p:txBody>
      </p:sp>
      <p:sp>
        <p:nvSpPr>
          <p:cNvPr id="439" name="Google Shape;439;p52"/>
          <p:cNvSpPr txBox="1"/>
          <p:nvPr>
            <p:ph idx="1" type="body"/>
          </p:nvPr>
        </p:nvSpPr>
        <p:spPr>
          <a:xfrm>
            <a:off x="317500" y="943425"/>
            <a:ext cx="5921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Shared R&amp;D with a broad ecosystem means bringing more contributors and maintainers into your project - including your competitors.</a:t>
            </a:r>
            <a:endParaRPr sz="1900"/>
          </a:p>
          <a:p>
            <a:pPr indent="-349250" lvl="0" marL="457200" rtl="0" algn="l">
              <a:spcBef>
                <a:spcPts val="400"/>
              </a:spcBef>
              <a:spcAft>
                <a:spcPts val="0"/>
              </a:spcAft>
              <a:buSzPts val="1900"/>
              <a:buChar char="-"/>
            </a:pPr>
            <a:r>
              <a:rPr lang="en-US" sz="1900"/>
              <a:t>Our staff works with the project to establish an open, neutral </a:t>
            </a:r>
            <a:r>
              <a:rPr lang="en-US" sz="1900"/>
              <a:t>governance</a:t>
            </a:r>
            <a:r>
              <a:rPr lang="en-US" sz="1900"/>
              <a:t> that makes roles clear and paths to leadership available.</a:t>
            </a:r>
            <a:endParaRPr sz="1900"/>
          </a:p>
          <a:p>
            <a:pPr indent="-349250" lvl="0" marL="457200" rtl="0" algn="l">
              <a:spcBef>
                <a:spcPts val="0"/>
              </a:spcBef>
              <a:spcAft>
                <a:spcPts val="0"/>
              </a:spcAft>
              <a:buSzPts val="1900"/>
              <a:buChar char="-"/>
            </a:pPr>
            <a:r>
              <a:rPr lang="en-US" sz="1900"/>
              <a:t>All projects have a Code of Conduct to ensure collaboration is done in safe and welcoming environment for all.</a:t>
            </a:r>
            <a:endParaRPr sz="1900"/>
          </a:p>
          <a:p>
            <a:pPr indent="-349250" lvl="0" marL="457200" rtl="0" algn="l">
              <a:spcBef>
                <a:spcPts val="0"/>
              </a:spcBef>
              <a:spcAft>
                <a:spcPts val="0"/>
              </a:spcAft>
              <a:buSzPts val="1900"/>
              <a:buChar char="-"/>
            </a:pPr>
            <a:r>
              <a:rPr lang="en-US" sz="1900"/>
              <a:t>Outreach done through the Open Mainframe Project is done from a neutral perspective, which </a:t>
            </a:r>
            <a:r>
              <a:rPr lang="en-US" sz="1900"/>
              <a:t>separates</a:t>
            </a:r>
            <a:r>
              <a:rPr lang="en-US" sz="1900"/>
              <a:t> out product promotion and vendor </a:t>
            </a:r>
            <a:r>
              <a:rPr lang="en-US" sz="1900"/>
              <a:t>favoritism</a:t>
            </a:r>
            <a:r>
              <a:rPr lang="en-US" sz="1900"/>
              <a:t> and promotes the work of the community.</a:t>
            </a:r>
            <a:endParaRPr sz="1900"/>
          </a:p>
        </p:txBody>
      </p:sp>
      <p:pic>
        <p:nvPicPr>
          <p:cNvPr id="440" name="Google Shape;440;p52"/>
          <p:cNvPicPr preferRelativeResize="0"/>
          <p:nvPr/>
        </p:nvPicPr>
        <p:blipFill>
          <a:blip r:embed="rId3">
            <a:alphaModFix/>
          </a:blip>
          <a:stretch>
            <a:fillRect/>
          </a:stretch>
        </p:blipFill>
        <p:spPr>
          <a:xfrm>
            <a:off x="6524500" y="1883092"/>
            <a:ext cx="2314701" cy="18513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broad industry awareness with press and analysts</a:t>
            </a:r>
            <a:endParaRPr/>
          </a:p>
        </p:txBody>
      </p:sp>
      <p:sp>
        <p:nvSpPr>
          <p:cNvPr id="447" name="Google Shape;447;p53"/>
          <p:cNvSpPr txBox="1"/>
          <p:nvPr>
            <p:ph idx="1" type="body"/>
          </p:nvPr>
        </p:nvSpPr>
        <p:spPr>
          <a:xfrm>
            <a:off x="317500" y="943425"/>
            <a:ext cx="4352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your project will get broad exposure in mainframe, tech, and open source.</a:t>
            </a:r>
            <a:endParaRPr sz="1200"/>
          </a:p>
          <a:p>
            <a:pPr indent="-304800" lvl="0" marL="457200" rtl="0" algn="l">
              <a:spcBef>
                <a:spcPts val="400"/>
              </a:spcBef>
              <a:spcAft>
                <a:spcPts val="0"/>
              </a:spcAft>
              <a:buSzPts val="1200"/>
              <a:buChar char="-"/>
            </a:pPr>
            <a:r>
              <a:rPr lang="en-US" sz="1200"/>
              <a:t>Your project will be featured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Always available guest blog post(s) on the </a:t>
            </a:r>
            <a:r>
              <a:rPr lang="en-US" sz="1200" u="sng">
                <a:solidFill>
                  <a:schemeClr val="hlink"/>
                </a:solidFill>
                <a:hlinkClick r:id="rId9"/>
              </a:rPr>
              <a:t>Open Mainframe Project blog</a:t>
            </a:r>
            <a:r>
              <a:rPr lang="en-US" sz="1200"/>
              <a:t> on project updates.</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448" name="Google Shape;448;p53"/>
          <p:cNvGrpSpPr/>
          <p:nvPr/>
        </p:nvGrpSpPr>
        <p:grpSpPr>
          <a:xfrm>
            <a:off x="7449638" y="867226"/>
            <a:ext cx="1435200" cy="4101699"/>
            <a:chOff x="7850187" y="970151"/>
            <a:chExt cx="1435200" cy="4101699"/>
          </a:xfrm>
        </p:grpSpPr>
        <p:pic>
          <p:nvPicPr>
            <p:cNvPr id="449" name="Google Shape;449;p53"/>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450" name="Google Shape;450;p53"/>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451" name="Google Shape;451;p53"/>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452" name="Google Shape;452;p53"/>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5000+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453" name="Google Shape;453;p53"/>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454" name="Google Shape;454;p53"/>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1100+ global media articles in 2021 from 5 press announcements</a:t>
              </a:r>
              <a:endParaRPr sz="1100">
                <a:latin typeface="Gill Sans"/>
                <a:ea typeface="Gill Sans"/>
                <a:cs typeface="Gill Sans"/>
                <a:sym typeface="Gill Sans"/>
              </a:endParaRPr>
            </a:p>
          </p:txBody>
        </p:sp>
      </p:grpSp>
      <p:pic>
        <p:nvPicPr>
          <p:cNvPr id="455" name="Google Shape;455;p53"/>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456" name="Google Shape;456;p53"/>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457" name="Google Shape;457;p53"/>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458" name="Google Shape;458;p53"/>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459" name="Google Shape;459;p53"/>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Build a downstream ecosystem for open and commercial solutions</a:t>
            </a:r>
            <a:endParaRPr/>
          </a:p>
        </p:txBody>
      </p:sp>
      <p:sp>
        <p:nvSpPr>
          <p:cNvPr id="466" name="Google Shape;466;p54"/>
          <p:cNvSpPr txBox="1"/>
          <p:nvPr>
            <p:ph idx="1" type="body"/>
          </p:nvPr>
        </p:nvSpPr>
        <p:spPr>
          <a:xfrm>
            <a:off x="317500" y="943425"/>
            <a:ext cx="53403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Sustainable projects are those the industry adopts and drive economic value with. Doing this at the Open Mainframe Project takes advantage of the expertise in building these programs.</a:t>
            </a:r>
            <a:endParaRPr/>
          </a:p>
          <a:p>
            <a:pPr indent="-355600" lvl="0" marL="457200" rtl="0" algn="l">
              <a:spcBef>
                <a:spcPts val="400"/>
              </a:spcBef>
              <a:spcAft>
                <a:spcPts val="0"/>
              </a:spcAft>
              <a:buSzPts val="2000"/>
              <a:buChar char="-"/>
            </a:pPr>
            <a:r>
              <a:rPr lang="en-US"/>
              <a:t>Conformance programs with community requirements that are managed by the Open Mainframe Projects</a:t>
            </a:r>
            <a:endParaRPr/>
          </a:p>
          <a:p>
            <a:pPr indent="-355600" lvl="0" marL="457200" rtl="0" algn="l">
              <a:spcBef>
                <a:spcPts val="0"/>
              </a:spcBef>
              <a:spcAft>
                <a:spcPts val="0"/>
              </a:spcAft>
              <a:buSzPts val="2000"/>
              <a:buChar char="-"/>
            </a:pPr>
            <a:r>
              <a:rPr lang="en-US"/>
              <a:t>Training and certification programs through LF Training</a:t>
            </a:r>
            <a:endParaRPr/>
          </a:p>
          <a:p>
            <a:pPr indent="-355600" lvl="0" marL="457200" rtl="0" algn="l">
              <a:spcBef>
                <a:spcPts val="0"/>
              </a:spcBef>
              <a:spcAft>
                <a:spcPts val="0"/>
              </a:spcAft>
              <a:buSzPts val="2000"/>
              <a:buChar char="-"/>
            </a:pPr>
            <a:r>
              <a:rPr lang="en-US"/>
              <a:t>Badging using Credly to recognize individuals</a:t>
            </a:r>
            <a:endParaRPr/>
          </a:p>
          <a:p>
            <a:pPr indent="-355600" lvl="0" marL="457200" rtl="0" algn="l">
              <a:spcBef>
                <a:spcPts val="0"/>
              </a:spcBef>
              <a:spcAft>
                <a:spcPts val="0"/>
              </a:spcAft>
              <a:buSzPts val="2000"/>
              <a:buChar char="-"/>
            </a:pPr>
            <a:r>
              <a:rPr lang="en-US"/>
              <a:t>Events for the community to connect and collaborate.</a:t>
            </a:r>
            <a:endParaRPr/>
          </a:p>
        </p:txBody>
      </p:sp>
      <p:pic>
        <p:nvPicPr>
          <p:cNvPr id="467" name="Google Shape;467;p54"/>
          <p:cNvPicPr preferRelativeResize="0"/>
          <p:nvPr/>
        </p:nvPicPr>
        <p:blipFill>
          <a:blip r:embed="rId3">
            <a:alphaModFix/>
          </a:blip>
          <a:stretch>
            <a:fillRect/>
          </a:stretch>
        </p:blipFill>
        <p:spPr>
          <a:xfrm>
            <a:off x="6031831" y="2561625"/>
            <a:ext cx="2767471" cy="447300"/>
          </a:xfrm>
          <a:prstGeom prst="rect">
            <a:avLst/>
          </a:prstGeom>
          <a:noFill/>
          <a:ln>
            <a:noFill/>
          </a:ln>
        </p:spPr>
      </p:pic>
      <p:pic>
        <p:nvPicPr>
          <p:cNvPr id="468" name="Google Shape;468;p54"/>
          <p:cNvPicPr preferRelativeResize="0"/>
          <p:nvPr/>
        </p:nvPicPr>
        <p:blipFill>
          <a:blip r:embed="rId4">
            <a:alphaModFix/>
          </a:blip>
          <a:stretch>
            <a:fillRect/>
          </a:stretch>
        </p:blipFill>
        <p:spPr>
          <a:xfrm>
            <a:off x="6286385" y="1102949"/>
            <a:ext cx="2258353" cy="1182014"/>
          </a:xfrm>
          <a:prstGeom prst="rect">
            <a:avLst/>
          </a:prstGeom>
          <a:noFill/>
          <a:ln>
            <a:noFill/>
          </a:ln>
        </p:spPr>
      </p:pic>
      <p:pic>
        <p:nvPicPr>
          <p:cNvPr id="469" name="Google Shape;469;p54"/>
          <p:cNvPicPr preferRelativeResize="0"/>
          <p:nvPr/>
        </p:nvPicPr>
        <p:blipFill>
          <a:blip r:embed="rId5">
            <a:alphaModFix/>
          </a:blip>
          <a:stretch>
            <a:fillRect/>
          </a:stretch>
        </p:blipFill>
        <p:spPr>
          <a:xfrm>
            <a:off x="6126750" y="3285575"/>
            <a:ext cx="2577625" cy="104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5"/>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205">
                <a:solidFill>
                  <a:srgbClr val="0099CC"/>
                </a:solidFill>
              </a:rPr>
              <a:t>LFX Insights </a:t>
            </a:r>
            <a:r>
              <a:rPr lang="en-US" sz="1205">
                <a:solidFill>
                  <a:srgbClr val="333333"/>
                </a:solidFill>
              </a:rPr>
              <a:t>is an analytics tool that is provided to all open source projects hosted by the Linux Foundation. Its capabilities include:</a:t>
            </a:r>
            <a:endParaRPr sz="1205">
              <a:solidFill>
                <a:srgbClr val="333333"/>
              </a:solidFill>
            </a:endParaRPr>
          </a:p>
          <a:p>
            <a:pPr indent="-305117" lvl="0" marL="685800" rtl="0" algn="l">
              <a:lnSpc>
                <a:spcPct val="95000"/>
              </a:lnSpc>
              <a:spcBef>
                <a:spcPts val="1100"/>
              </a:spcBef>
              <a:spcAft>
                <a:spcPts val="0"/>
              </a:spcAft>
              <a:buClr>
                <a:srgbClr val="333333"/>
              </a:buClr>
              <a:buSzPts val="1205"/>
              <a:buFont typeface="Century Gothic"/>
              <a:buChar char="●"/>
            </a:pPr>
            <a:r>
              <a:rPr lang="en-US" sz="12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0" lvl="0" marL="0" rtl="0" algn="l">
              <a:lnSpc>
                <a:spcPct val="95000"/>
              </a:lnSpc>
              <a:spcBef>
                <a:spcPts val="0"/>
              </a:spcBef>
              <a:spcAft>
                <a:spcPts val="0"/>
              </a:spcAft>
              <a:buSzPts val="935"/>
              <a:buNone/>
            </a:pPr>
            <a:r>
              <a:rPr b="1" lang="en-US" sz="1205">
                <a:solidFill>
                  <a:srgbClr val="0099CC"/>
                </a:solidFill>
              </a:rPr>
              <a:t>LFX Security</a:t>
            </a:r>
            <a:r>
              <a:rPr lang="en-US" sz="1205">
                <a:solidFill>
                  <a:srgbClr val="333333"/>
                </a:solidFill>
              </a:rPr>
              <a:t> is a tool for managing security for your project. It’s capabilities include:</a:t>
            </a:r>
            <a:endParaRPr sz="1205">
              <a:solidFill>
                <a:srgbClr val="333333"/>
              </a:solidFill>
            </a:endParaRPr>
          </a:p>
          <a:p>
            <a:pPr indent="0" lvl="0" marL="0" rtl="0" algn="l">
              <a:lnSpc>
                <a:spcPct val="95000"/>
              </a:lnSpc>
              <a:spcBef>
                <a:spcPts val="0"/>
              </a:spcBef>
              <a:spcAft>
                <a:spcPts val="0"/>
              </a:spcAft>
              <a:buSzPts val="935"/>
              <a:buNone/>
            </a:pPr>
            <a:r>
              <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205">
              <a:solidFill>
                <a:srgbClr val="333333"/>
              </a:solidFill>
            </a:endParaRPr>
          </a:p>
          <a:p>
            <a:pPr indent="-305117" lvl="0" marL="685800" rtl="0" algn="l">
              <a:lnSpc>
                <a:spcPct val="95000"/>
              </a:lnSpc>
              <a:spcBef>
                <a:spcPts val="0"/>
              </a:spcBef>
              <a:spcAft>
                <a:spcPts val="0"/>
              </a:spcAft>
              <a:buClr>
                <a:srgbClr val="333333"/>
              </a:buClr>
              <a:buSzPts val="1205"/>
              <a:buFont typeface="Century Gothic"/>
              <a:buChar char="●"/>
            </a:pPr>
            <a:r>
              <a:rPr lang="en-US" sz="1205">
                <a:solidFill>
                  <a:srgbClr val="333333"/>
                </a:solidFill>
              </a:rPr>
              <a:t>Identifying non-inclusive language and code secrets in your project to prevent embarrassing situations.</a:t>
            </a:r>
            <a:endParaRPr sz="1205">
              <a:solidFill>
                <a:srgbClr val="333333"/>
              </a:solidFill>
            </a:endParaRPr>
          </a:p>
        </p:txBody>
      </p:sp>
      <p:sp>
        <p:nvSpPr>
          <p:cNvPr id="475" name="Google Shape;475;p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World class tools with LFX</a:t>
            </a:r>
            <a:endParaRPr/>
          </a:p>
        </p:txBody>
      </p:sp>
      <p:pic>
        <p:nvPicPr>
          <p:cNvPr id="476" name="Google Shape;476;p55"/>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477" name="Google Shape;477;p55"/>
          <p:cNvPicPr preferRelativeResize="0"/>
          <p:nvPr/>
        </p:nvPicPr>
        <p:blipFill>
          <a:blip r:embed="rId4">
            <a:alphaModFix/>
          </a:blip>
          <a:stretch>
            <a:fillRect/>
          </a:stretch>
        </p:blipFill>
        <p:spPr>
          <a:xfrm>
            <a:off x="6511617" y="3560770"/>
            <a:ext cx="2250370" cy="455700"/>
          </a:xfrm>
          <a:prstGeom prst="rect">
            <a:avLst/>
          </a:prstGeom>
          <a:noFill/>
          <a:ln>
            <a:noFill/>
          </a:ln>
        </p:spPr>
      </p:pic>
      <p:pic>
        <p:nvPicPr>
          <p:cNvPr id="478" name="Google Shape;478;p55"/>
          <p:cNvPicPr preferRelativeResize="0"/>
          <p:nvPr/>
        </p:nvPicPr>
        <p:blipFill>
          <a:blip r:embed="rId5">
            <a:alphaModFix/>
          </a:blip>
          <a:stretch>
            <a:fillRect/>
          </a:stretch>
        </p:blipFill>
        <p:spPr>
          <a:xfrm>
            <a:off x="6511625" y="4156848"/>
            <a:ext cx="2250350" cy="44457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Leverage the collective experience and expertise of the Linux Foundation</a:t>
            </a:r>
            <a:endParaRPr/>
          </a:p>
        </p:txBody>
      </p:sp>
      <p:sp>
        <p:nvSpPr>
          <p:cNvPr id="484" name="Google Shape;484;p56"/>
          <p:cNvSpPr txBox="1"/>
          <p:nvPr>
            <p:ph idx="1" type="body"/>
          </p:nvPr>
        </p:nvSpPr>
        <p:spPr>
          <a:xfrm>
            <a:off x="317500" y="943429"/>
            <a:ext cx="83694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50"/>
              <a:t>Open Mainframe Project staff collective have decades of experience in driving open source projects and ecosystems in a variety of vertical and horizontal industries, bringing the best practices to your project</a:t>
            </a:r>
            <a:endParaRPr sz="1750"/>
          </a:p>
          <a:p>
            <a:pPr indent="-339725" lvl="0" marL="457200" rtl="0" algn="l">
              <a:spcBef>
                <a:spcPts val="400"/>
              </a:spcBef>
              <a:spcAft>
                <a:spcPts val="0"/>
              </a:spcAft>
              <a:buSzPts val="1750"/>
              <a:buChar char="•"/>
            </a:pPr>
            <a:r>
              <a:rPr lang="en-US" sz="1750"/>
              <a:t>P</a:t>
            </a:r>
            <a:r>
              <a:rPr lang="en-US" sz="1750"/>
              <a:t>ress relations and analyst relations teams to increase awareness of and excitement about your project, and receive regular reports on press mentions and comparisons to similar projects.</a:t>
            </a:r>
            <a:endParaRPr sz="1750"/>
          </a:p>
          <a:p>
            <a:pPr indent="-339725" lvl="0" marL="457200" rtl="0" algn="l">
              <a:spcBef>
                <a:spcPts val="0"/>
              </a:spcBef>
              <a:spcAft>
                <a:spcPts val="0"/>
              </a:spcAft>
              <a:buSzPts val="1750"/>
              <a:buChar char="•"/>
            </a:pPr>
            <a:r>
              <a:rPr lang="en-US" sz="1750"/>
              <a:t>Open Mainframe Project is able to leverage the expertise of its parent organization, The Linux Foundation, which hosts other successful projects including the Linux kernel, Let’s Encrypt, and Node.js. For example, Open Mainframe Project has worked on cross project collaboration between Kubernetes, HyperLedger, and Cloud Foundry for improving mainframe support of those technologies.</a:t>
            </a:r>
            <a:endParaRPr sz="1750"/>
          </a:p>
          <a:p>
            <a:pPr indent="-339725" lvl="0" marL="457200" rtl="0" algn="l">
              <a:spcBef>
                <a:spcPts val="0"/>
              </a:spcBef>
              <a:spcAft>
                <a:spcPts val="0"/>
              </a:spcAft>
              <a:buSzPts val="1750"/>
              <a:buChar char="•"/>
            </a:pPr>
            <a:r>
              <a:rPr lang="en-US" sz="1750"/>
              <a:t>You will have access to full-time Open Mainframe Project staff who are eager to assist your project in myriad ways and help make it successful</a:t>
            </a:r>
            <a:endParaRPr sz="17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244" name="Google Shape;244;p39"/>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245" name="Google Shape;245;p39"/>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246" name="Google Shape;246;p39"/>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247" name="Google Shape;247;p39"/>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248" name="Google Shape;248;p39"/>
          <p:cNvGrpSpPr/>
          <p:nvPr/>
        </p:nvGrpSpPr>
        <p:grpSpPr>
          <a:xfrm>
            <a:off x="790925" y="3062275"/>
            <a:ext cx="546300" cy="546300"/>
            <a:chOff x="790925" y="2833675"/>
            <a:chExt cx="546300" cy="546300"/>
          </a:xfrm>
        </p:grpSpPr>
        <p:sp>
          <p:nvSpPr>
            <p:cNvPr id="249" name="Google Shape;249;p39"/>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9"/>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251" name="Google Shape;251;p39"/>
          <p:cNvGrpSpPr/>
          <p:nvPr/>
        </p:nvGrpSpPr>
        <p:grpSpPr>
          <a:xfrm>
            <a:off x="3102133" y="3062275"/>
            <a:ext cx="546300" cy="546300"/>
            <a:chOff x="2966775" y="2833675"/>
            <a:chExt cx="546300" cy="546300"/>
          </a:xfrm>
        </p:grpSpPr>
        <p:sp>
          <p:nvSpPr>
            <p:cNvPr id="252" name="Google Shape;252;p39"/>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9"/>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254" name="Google Shape;254;p39"/>
          <p:cNvGrpSpPr/>
          <p:nvPr/>
        </p:nvGrpSpPr>
        <p:grpSpPr>
          <a:xfrm>
            <a:off x="5413342" y="3062275"/>
            <a:ext cx="546300" cy="546300"/>
            <a:chOff x="5373650" y="2863650"/>
            <a:chExt cx="546300" cy="546300"/>
          </a:xfrm>
        </p:grpSpPr>
        <p:sp>
          <p:nvSpPr>
            <p:cNvPr id="255" name="Google Shape;255;p39"/>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9"/>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257" name="Google Shape;257;p39"/>
          <p:cNvGrpSpPr/>
          <p:nvPr/>
        </p:nvGrpSpPr>
        <p:grpSpPr>
          <a:xfrm>
            <a:off x="7724550" y="3062275"/>
            <a:ext cx="546300" cy="546300"/>
            <a:chOff x="7724550" y="2897000"/>
            <a:chExt cx="546300" cy="546300"/>
          </a:xfrm>
        </p:grpSpPr>
        <p:sp>
          <p:nvSpPr>
            <p:cNvPr id="258" name="Google Shape;258;p39"/>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9"/>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260" name="Google Shape;260;p39"/>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7"/>
          <p:cNvSpPr txBox="1"/>
          <p:nvPr>
            <p:ph idx="1" type="subTitle"/>
          </p:nvPr>
        </p:nvSpPr>
        <p:spPr>
          <a:xfrm>
            <a:off x="4571983"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
        <p:nvSpPr>
          <p:cNvPr id="490" name="Google Shape;490;p57"/>
          <p:cNvSpPr txBox="1"/>
          <p:nvPr>
            <p:ph type="ctrTitle"/>
          </p:nvPr>
        </p:nvSpPr>
        <p:spPr>
          <a:xfrm>
            <a:off x="4553842" y="1643174"/>
            <a:ext cx="4185600" cy="131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Bringing your project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8"/>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65100" lvl="0" marL="177800" rtl="0" algn="l">
              <a:spcBef>
                <a:spcPts val="400"/>
              </a:spcBef>
              <a:spcAft>
                <a:spcPts val="0"/>
              </a:spcAft>
              <a:buSzPts val="2000"/>
              <a:buChar char="›"/>
            </a:pPr>
            <a:r>
              <a:rPr lang="en-US" u="sng">
                <a:solidFill>
                  <a:schemeClr val="hlink"/>
                </a:solidFill>
                <a:hlinkClick r:id="rId3"/>
              </a:rPr>
              <a:t>https://en.wikipedia.org/wiki/Anna_Karenina_principle</a:t>
            </a:r>
            <a:endParaRPr/>
          </a:p>
          <a:p>
            <a:pPr indent="-165100" lvl="0" marL="177800" rtl="0" algn="l">
              <a:spcBef>
                <a:spcPts val="400"/>
              </a:spcBef>
              <a:spcAft>
                <a:spcPts val="0"/>
              </a:spcAft>
              <a:buSzPts val="2000"/>
              <a:buChar char="›"/>
            </a:pPr>
            <a:r>
              <a:rPr lang="en-US"/>
              <a:t>All happy open source projects are alike; each unhappy open source project </a:t>
            </a:r>
            <a:r>
              <a:rPr lang="en-US"/>
              <a:t>is unhappy in its own way…</a:t>
            </a:r>
            <a:endParaRPr/>
          </a:p>
          <a:p>
            <a:pPr indent="0" lvl="0" marL="0" rtl="0" algn="l">
              <a:spcBef>
                <a:spcPts val="400"/>
              </a:spcBef>
              <a:spcAft>
                <a:spcPts val="0"/>
              </a:spcAft>
              <a:buNone/>
            </a:pPr>
            <a:r>
              <a:t/>
            </a:r>
            <a:endParaRPr/>
          </a:p>
          <a:p>
            <a:pPr indent="-165100" lvl="0" marL="177800" rtl="0" algn="l">
              <a:spcBef>
                <a:spcPts val="400"/>
              </a:spcBef>
              <a:spcAft>
                <a:spcPts val="0"/>
              </a:spcAft>
              <a:buSzPts val="2000"/>
              <a:buChar char="›"/>
            </a:pPr>
            <a:r>
              <a:rPr lang="en-US"/>
              <a:t>The “LF Way” is that there is no one way...</a:t>
            </a:r>
            <a:endParaRPr/>
          </a:p>
          <a:p>
            <a:pPr indent="-165100" lvl="0" marL="177800" rtl="0" algn="l">
              <a:spcBef>
                <a:spcPts val="400"/>
              </a:spcBef>
              <a:spcAft>
                <a:spcPts val="0"/>
              </a:spcAft>
              <a:buSzPts val="20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496" name="Google Shape;496;p5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9"/>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0" lvl="0" marL="0" rtl="0" algn="l">
              <a:spcBef>
                <a:spcPts val="400"/>
              </a:spcBef>
              <a:spcAft>
                <a:spcPts val="0"/>
              </a:spcAft>
              <a:buNone/>
            </a:pPr>
            <a:r>
              <a:rPr lang="en-US"/>
              <a:t>The project must:</a:t>
            </a:r>
            <a:endParaRPr/>
          </a:p>
          <a:p>
            <a:pPr indent="-165100" lvl="1" marL="520700" rtl="0" algn="l">
              <a:spcBef>
                <a:spcPts val="360"/>
              </a:spcBef>
              <a:spcAft>
                <a:spcPts val="0"/>
              </a:spcAft>
              <a:buSzPts val="1800"/>
              <a:buChar char="❏"/>
            </a:pPr>
            <a:r>
              <a:rPr lang="en-US"/>
              <a:t>use an approved OSI open source license, preferably inline with the </a:t>
            </a:r>
            <a:r>
              <a:rPr lang="en-US" u="sng">
                <a:solidFill>
                  <a:schemeClr val="hlink"/>
                </a:solidFill>
                <a:hlinkClick r:id="rId3"/>
              </a:rPr>
              <a:t>Open Mainframe Project IP Policy</a:t>
            </a:r>
            <a:r>
              <a:rPr lang="en-US"/>
              <a:t>;</a:t>
            </a:r>
            <a:endParaRPr/>
          </a:p>
          <a:p>
            <a:pPr indent="-165100" lvl="1" marL="520700" rtl="0" algn="l">
              <a:spcBef>
                <a:spcPts val="360"/>
              </a:spcBef>
              <a:spcAft>
                <a:spcPts val="0"/>
              </a:spcAft>
              <a:buSzPts val="1800"/>
              <a:buChar char="❏"/>
            </a:pPr>
            <a:r>
              <a:rPr lang="en-US"/>
              <a:t>be supported by a </a:t>
            </a:r>
            <a:r>
              <a:rPr lang="en-US" u="sng">
                <a:solidFill>
                  <a:schemeClr val="hlink"/>
                </a:solidFill>
                <a:hlinkClick r:id="rId4"/>
              </a:rPr>
              <a:t>TAC member</a:t>
            </a:r>
            <a:r>
              <a:rPr lang="en-US"/>
              <a:t>;</a:t>
            </a:r>
            <a:endParaRPr/>
          </a:p>
          <a:p>
            <a:pPr indent="-165100" lvl="1" marL="520700" rtl="0" algn="l">
              <a:spcBef>
                <a:spcPts val="360"/>
              </a:spcBef>
              <a:spcAft>
                <a:spcPts val="0"/>
              </a:spcAft>
              <a:buSzPts val="1800"/>
              <a:buChar char="❏"/>
            </a:pPr>
            <a:r>
              <a:rPr lang="en-US"/>
              <a:t>allow neutral ownership of project assets such as a trademark, domain or GitHub account (the community can define rules and manage them);</a:t>
            </a:r>
            <a:endParaRPr/>
          </a:p>
          <a:p>
            <a:pPr indent="-165100" lvl="1" marL="520700" rtl="0" algn="l">
              <a:spcBef>
                <a:spcPts val="360"/>
              </a:spcBef>
              <a:spcAft>
                <a:spcPts val="0"/>
              </a:spcAft>
              <a:buSzPts val="1800"/>
              <a:buChar char="❏"/>
            </a:pPr>
            <a:r>
              <a:rPr lang="en-US"/>
              <a:t>technical do-ocracy and separation of business governance from technical governance (we're flexible on the model) clearly documented in a charter;</a:t>
            </a:r>
            <a:endParaRPr/>
          </a:p>
          <a:p>
            <a:pPr indent="-165100" lvl="1" marL="520700" rtl="0" algn="l">
              <a:spcBef>
                <a:spcPts val="360"/>
              </a:spcBef>
              <a:spcAft>
                <a:spcPts val="0"/>
              </a:spcAft>
              <a:buSzPts val="1800"/>
              <a:buChar char="❏"/>
            </a:pPr>
            <a:r>
              <a:rPr lang="en-US"/>
              <a:t>allow anyone to participate in the technical community, whether or not a financial member or supporter of the project</a:t>
            </a:r>
            <a:endParaRPr/>
          </a:p>
          <a:p>
            <a:pPr indent="0" lvl="0" marL="0" rtl="0" algn="l">
              <a:spcBef>
                <a:spcPts val="400"/>
              </a:spcBef>
              <a:spcAft>
                <a:spcPts val="0"/>
              </a:spcAft>
              <a:buNone/>
            </a:pPr>
            <a:r>
              <a:rPr lang="en-US"/>
              <a:t>Often projects are new open source project, but that isn’t a requirement - existing projects are welcome!</a:t>
            </a:r>
            <a:endParaRPr/>
          </a:p>
          <a:p>
            <a:pPr indent="0" lvl="0" marL="0" rtl="0" algn="l">
              <a:spcBef>
                <a:spcPts val="400"/>
              </a:spcBef>
              <a:spcAft>
                <a:spcPts val="0"/>
              </a:spcAft>
              <a:buNone/>
            </a:pPr>
            <a:r>
              <a:t/>
            </a:r>
            <a:endParaRPr/>
          </a:p>
        </p:txBody>
      </p:sp>
      <p:sp>
        <p:nvSpPr>
          <p:cNvPr id="502" name="Google Shape;502;p5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Basic requirements for hosting a project at Open Mainframe Project</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You can bring a project in any stage</a:t>
            </a:r>
            <a:endParaRPr/>
          </a:p>
        </p:txBody>
      </p:sp>
      <p:sp>
        <p:nvSpPr>
          <p:cNvPr id="509" name="Google Shape;509;p60"/>
          <p:cNvSpPr/>
          <p:nvPr/>
        </p:nvSpPr>
        <p:spPr>
          <a:xfrm>
            <a:off x="572837" y="1647148"/>
            <a:ext cx="7974376" cy="2628779"/>
          </a:xfrm>
          <a:custGeom>
            <a:rect b="b" l="l" r="r" t="t"/>
            <a:pathLst>
              <a:path extrusionOk="0" h="3138840" w="9999218">
                <a:moveTo>
                  <a:pt x="0" y="3138840"/>
                </a:moveTo>
                <a:cubicBezTo>
                  <a:pt x="541734" y="3043590"/>
                  <a:pt x="1273115" y="1925622"/>
                  <a:pt x="1831331" y="1405905"/>
                </a:cubicBezTo>
                <a:cubicBezTo>
                  <a:pt x="2389547" y="886188"/>
                  <a:pt x="2824167" y="153327"/>
                  <a:pt x="3349296" y="20539"/>
                </a:cubicBezTo>
                <a:cubicBezTo>
                  <a:pt x="3874425" y="-112249"/>
                  <a:pt x="4437972" y="435611"/>
                  <a:pt x="4982103" y="609180"/>
                </a:cubicBezTo>
                <a:cubicBezTo>
                  <a:pt x="5526234" y="782749"/>
                  <a:pt x="6032159" y="967010"/>
                  <a:pt x="6614080" y="1061955"/>
                </a:cubicBezTo>
                <a:cubicBezTo>
                  <a:pt x="7196001" y="1156900"/>
                  <a:pt x="8078342" y="1187553"/>
                  <a:pt x="8473629" y="1178851"/>
                </a:cubicBezTo>
                <a:lnTo>
                  <a:pt x="9999218" y="1191186"/>
                </a:lnTo>
              </a:path>
            </a:pathLst>
          </a:custGeom>
          <a:noFill/>
          <a:ln cap="flat" cmpd="sng" w="28575">
            <a:solidFill>
              <a:srgbClr val="FCD6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0" name="Google Shape;510;p60"/>
          <p:cNvSpPr txBox="1"/>
          <p:nvPr/>
        </p:nvSpPr>
        <p:spPr>
          <a:xfrm rot="-5400000">
            <a:off x="-492525" y="2172625"/>
            <a:ext cx="1513500" cy="292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INVESTMENT</a:t>
            </a:r>
            <a:endParaRPr/>
          </a:p>
        </p:txBody>
      </p:sp>
      <p:sp>
        <p:nvSpPr>
          <p:cNvPr id="511" name="Google Shape;511;p60"/>
          <p:cNvSpPr txBox="1"/>
          <p:nvPr/>
        </p:nvSpPr>
        <p:spPr>
          <a:xfrm>
            <a:off x="4132997" y="4377350"/>
            <a:ext cx="7833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latin typeface="Arial"/>
                <a:ea typeface="Arial"/>
                <a:cs typeface="Arial"/>
                <a:sym typeface="Arial"/>
              </a:rPr>
              <a:t>TIME</a:t>
            </a:r>
            <a:endParaRPr/>
          </a:p>
        </p:txBody>
      </p:sp>
      <p:cxnSp>
        <p:nvCxnSpPr>
          <p:cNvPr id="512" name="Google Shape;512;p60"/>
          <p:cNvCxnSpPr/>
          <p:nvPr/>
        </p:nvCxnSpPr>
        <p:spPr>
          <a:xfrm>
            <a:off x="501956" y="4338890"/>
            <a:ext cx="8527200" cy="0"/>
          </a:xfrm>
          <a:prstGeom prst="straightConnector1">
            <a:avLst/>
          </a:prstGeom>
          <a:noFill/>
          <a:ln cap="flat" cmpd="sng" w="12700">
            <a:solidFill>
              <a:srgbClr val="7F7F7F"/>
            </a:solidFill>
            <a:prstDash val="solid"/>
            <a:miter lim="800000"/>
            <a:headEnd len="sm" w="sm" type="none"/>
            <a:tailEnd len="sm" w="sm" type="none"/>
          </a:ln>
        </p:spPr>
      </p:cxnSp>
      <p:cxnSp>
        <p:nvCxnSpPr>
          <p:cNvPr id="513" name="Google Shape;513;p60"/>
          <p:cNvCxnSpPr/>
          <p:nvPr/>
        </p:nvCxnSpPr>
        <p:spPr>
          <a:xfrm rot="10800000">
            <a:off x="501956" y="944029"/>
            <a:ext cx="0" cy="3406800"/>
          </a:xfrm>
          <a:prstGeom prst="straightConnector1">
            <a:avLst/>
          </a:prstGeom>
          <a:noFill/>
          <a:ln cap="flat" cmpd="sng" w="12700">
            <a:solidFill>
              <a:srgbClr val="7F7F7F"/>
            </a:solidFill>
            <a:prstDash val="solid"/>
            <a:miter lim="800000"/>
            <a:headEnd len="sm" w="sm" type="none"/>
            <a:tailEnd len="sm" w="sm" type="none"/>
          </a:ln>
        </p:spPr>
      </p:cxnSp>
      <p:sp>
        <p:nvSpPr>
          <p:cNvPr id="514" name="Google Shape;514;p60"/>
          <p:cNvSpPr txBox="1"/>
          <p:nvPr/>
        </p:nvSpPr>
        <p:spPr>
          <a:xfrm>
            <a:off x="629275" y="859675"/>
            <a:ext cx="1254600" cy="28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F7F7F"/>
                </a:solidFill>
              </a:rPr>
              <a:t>SANDBOX</a:t>
            </a:r>
            <a:endParaRPr sz="1600"/>
          </a:p>
        </p:txBody>
      </p:sp>
      <p:sp>
        <p:nvSpPr>
          <p:cNvPr id="515" name="Google Shape;515;p60"/>
          <p:cNvSpPr/>
          <p:nvPr/>
        </p:nvSpPr>
        <p:spPr>
          <a:xfrm>
            <a:off x="565612" y="1231291"/>
            <a:ext cx="1254600" cy="3018900"/>
          </a:xfrm>
          <a:prstGeom prst="rect">
            <a:avLst/>
          </a:prstGeom>
          <a:noFill/>
          <a:ln cap="flat" cmpd="sng" w="28575">
            <a:solidFill>
              <a:srgbClr val="FFC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6" name="Google Shape;516;p60"/>
          <p:cNvSpPr/>
          <p:nvPr/>
        </p:nvSpPr>
        <p:spPr>
          <a:xfrm>
            <a:off x="1883875" y="1232100"/>
            <a:ext cx="1459800" cy="3018900"/>
          </a:xfrm>
          <a:prstGeom prst="rect">
            <a:avLst/>
          </a:prstGeom>
          <a:noFill/>
          <a:ln cap="flat" cmpd="sng" w="28575">
            <a:solidFill>
              <a:srgbClr val="008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7" name="Google Shape;517;p60"/>
          <p:cNvSpPr/>
          <p:nvPr/>
        </p:nvSpPr>
        <p:spPr>
          <a:xfrm>
            <a:off x="3386798" y="1232100"/>
            <a:ext cx="5160300" cy="3018900"/>
          </a:xfrm>
          <a:prstGeom prst="rect">
            <a:avLst/>
          </a:prstGeom>
          <a:noFill/>
          <a:ln cap="flat" cmpd="sng" w="28575">
            <a:solidFill>
              <a:srgbClr val="0000F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518" name="Google Shape;518;p60"/>
          <p:cNvSpPr txBox="1"/>
          <p:nvPr/>
        </p:nvSpPr>
        <p:spPr>
          <a:xfrm>
            <a:off x="1790202" y="859675"/>
            <a:ext cx="15966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INCUBATION</a:t>
            </a:r>
            <a:endParaRPr/>
          </a:p>
        </p:txBody>
      </p:sp>
      <p:sp>
        <p:nvSpPr>
          <p:cNvPr id="519" name="Google Shape;519;p60"/>
          <p:cNvSpPr txBox="1"/>
          <p:nvPr/>
        </p:nvSpPr>
        <p:spPr>
          <a:xfrm>
            <a:off x="4792893" y="861291"/>
            <a:ext cx="2348100" cy="28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rgbClr val="7F7F7F"/>
                </a:solidFill>
              </a:rPr>
              <a:t>ACTIVE</a:t>
            </a:r>
            <a:endParaRPr/>
          </a:p>
        </p:txBody>
      </p:sp>
      <p:sp>
        <p:nvSpPr>
          <p:cNvPr id="520" name="Google Shape;520;p60"/>
          <p:cNvSpPr txBox="1"/>
          <p:nvPr/>
        </p:nvSpPr>
        <p:spPr>
          <a:xfrm>
            <a:off x="0" y="4680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t>Read more about the project lifecycle at </a:t>
            </a:r>
            <a:r>
              <a:rPr lang="en-US" u="sng">
                <a:solidFill>
                  <a:schemeClr val="hlink"/>
                </a:solidFill>
                <a:hlinkClick r:id="rId3"/>
              </a:rPr>
              <a:t>https://tac.openmainframeproject.org/process/project_stages.html</a:t>
            </a:r>
            <a:r>
              <a:rPr lang="en-US"/>
              <a:t> </a:t>
            </a:r>
            <a:endParaRPr/>
          </a:p>
        </p:txBody>
      </p:sp>
      <p:sp>
        <p:nvSpPr>
          <p:cNvPr id="521" name="Google Shape;521;p60"/>
          <p:cNvSpPr txBox="1"/>
          <p:nvPr/>
        </p:nvSpPr>
        <p:spPr>
          <a:xfrm>
            <a:off x="629276" y="1321225"/>
            <a:ext cx="1119300" cy="17544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Arial"/>
              <a:buChar char="•"/>
            </a:pPr>
            <a:r>
              <a:rPr lang="en-US" sz="1100">
                <a:solidFill>
                  <a:srgbClr val="3F3F3F"/>
                </a:solidFill>
                <a:latin typeface="Gill Sans"/>
                <a:ea typeface="Gill Sans"/>
                <a:cs typeface="Gill Sans"/>
                <a:sym typeface="Gill Sans"/>
              </a:rPr>
              <a:t>Establish code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Form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mission and roadmap</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Setup project infrastructure</a:t>
            </a:r>
            <a:endParaRPr sz="1100">
              <a:solidFill>
                <a:srgbClr val="3F3F3F"/>
              </a:solidFill>
              <a:latin typeface="Gill Sans"/>
              <a:ea typeface="Gill Sans"/>
              <a:cs typeface="Gill Sans"/>
              <a:sym typeface="Gill Sans"/>
            </a:endParaRPr>
          </a:p>
        </p:txBody>
      </p:sp>
      <p:sp>
        <p:nvSpPr>
          <p:cNvPr id="522" name="Google Shape;522;p60"/>
          <p:cNvSpPr txBox="1"/>
          <p:nvPr/>
        </p:nvSpPr>
        <p:spPr>
          <a:xfrm>
            <a:off x="1975325" y="2930150"/>
            <a:ext cx="12546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Grow diverse contributor base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Refine processes and governance</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Build end-user community</a:t>
            </a:r>
            <a:endParaRPr sz="1100">
              <a:solidFill>
                <a:srgbClr val="3F3F3F"/>
              </a:solidFill>
              <a:latin typeface="Gill Sans"/>
              <a:ea typeface="Gill Sans"/>
              <a:cs typeface="Gill Sans"/>
              <a:sym typeface="Gill Sans"/>
            </a:endParaRPr>
          </a:p>
        </p:txBody>
      </p:sp>
      <p:sp>
        <p:nvSpPr>
          <p:cNvPr id="523" name="Google Shape;523;p60"/>
          <p:cNvSpPr txBox="1"/>
          <p:nvPr/>
        </p:nvSpPr>
        <p:spPr>
          <a:xfrm>
            <a:off x="3670550" y="2462925"/>
            <a:ext cx="1970700" cy="1188000"/>
          </a:xfrm>
          <a:prstGeom prst="rect">
            <a:avLst/>
          </a:prstGeom>
          <a:noFill/>
          <a:ln>
            <a:noFill/>
          </a:ln>
        </p:spPr>
        <p:txBody>
          <a:bodyPr anchorCtr="0" anchor="t" bIns="45700" lIns="91425" spcFirstLastPara="1" rIns="91425" wrap="square" tIns="45700">
            <a:noAutofit/>
          </a:bodyPr>
          <a:lstStyle/>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Start training and conformance programs</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Establish long term support</a:t>
            </a:r>
            <a:endParaRPr sz="1100">
              <a:solidFill>
                <a:srgbClr val="3F3F3F"/>
              </a:solidFill>
              <a:latin typeface="Gill Sans"/>
              <a:ea typeface="Gill Sans"/>
              <a:cs typeface="Gill Sans"/>
              <a:sym typeface="Gill Sans"/>
            </a:endParaRPr>
          </a:p>
          <a:p>
            <a:pPr indent="-127000" lvl="0" marL="114300" marR="0" rtl="0" algn="l">
              <a:spcBef>
                <a:spcPts val="0"/>
              </a:spcBef>
              <a:spcAft>
                <a:spcPts val="0"/>
              </a:spcAft>
              <a:buClr>
                <a:srgbClr val="3F3F3F"/>
              </a:buClr>
              <a:buSzPts val="1100"/>
              <a:buFont typeface="Gill Sans"/>
              <a:buChar char="•"/>
            </a:pPr>
            <a:r>
              <a:rPr lang="en-US" sz="1100">
                <a:solidFill>
                  <a:srgbClr val="3F3F3F"/>
                </a:solidFill>
                <a:latin typeface="Gill Sans"/>
                <a:ea typeface="Gill Sans"/>
                <a:cs typeface="Gill Sans"/>
                <a:sym typeface="Gill Sans"/>
              </a:rPr>
              <a:t>Diversify maintainers</a:t>
            </a:r>
            <a:endParaRPr sz="1100">
              <a:solidFill>
                <a:srgbClr val="3F3F3F"/>
              </a:solidFill>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1"/>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139700" lvl="0" marL="177800" rtl="0" algn="l">
              <a:spcBef>
                <a:spcPts val="400"/>
              </a:spcBef>
              <a:spcAft>
                <a:spcPts val="0"/>
              </a:spcAft>
              <a:buSzPts val="1600"/>
              <a:buChar char="❏"/>
            </a:pPr>
            <a:r>
              <a:rPr lang="en-US" sz="1600"/>
              <a:t> Prepare draft mission and scope statement</a:t>
            </a:r>
            <a:endParaRPr sz="1600"/>
          </a:p>
          <a:p>
            <a:pPr indent="-139700" lvl="0" marL="177800" rtl="0" algn="l">
              <a:spcBef>
                <a:spcPts val="400"/>
              </a:spcBef>
              <a:spcAft>
                <a:spcPts val="0"/>
              </a:spcAft>
              <a:buSzPts val="1600"/>
              <a:buChar char="❏"/>
            </a:pPr>
            <a:r>
              <a:rPr lang="en-US" sz="1600"/>
              <a:t> Identify internal teams within mission and scope</a:t>
            </a:r>
            <a:endParaRPr sz="1600"/>
          </a:p>
          <a:p>
            <a:pPr indent="-139700" lvl="0" marL="177800" rtl="0" algn="l">
              <a:spcBef>
                <a:spcPts val="400"/>
              </a:spcBef>
              <a:spcAft>
                <a:spcPts val="0"/>
              </a:spcAft>
              <a:buSzPts val="1600"/>
              <a:buChar char="❏"/>
            </a:pPr>
            <a:r>
              <a:rPr lang="en-US" sz="1600"/>
              <a:t> Identify developers internally</a:t>
            </a:r>
            <a:endParaRPr sz="1600"/>
          </a:p>
          <a:p>
            <a:pPr indent="-139700" lvl="0" marL="177800" rtl="0" algn="l">
              <a:spcBef>
                <a:spcPts val="400"/>
              </a:spcBef>
              <a:spcAft>
                <a:spcPts val="0"/>
              </a:spcAft>
              <a:buSzPts val="1600"/>
              <a:buChar char="❏"/>
            </a:pPr>
            <a:r>
              <a:rPr lang="en-US" sz="1600"/>
              <a:t> Analyze code for identification of licenses, license quality and project dependencies</a:t>
            </a:r>
            <a:endParaRPr sz="1600"/>
          </a:p>
          <a:p>
            <a:pPr indent="-139700" lvl="0" marL="177800" rtl="0" algn="l">
              <a:spcBef>
                <a:spcPts val="400"/>
              </a:spcBef>
              <a:spcAft>
                <a:spcPts val="0"/>
              </a:spcAft>
              <a:buSzPts val="1600"/>
              <a:buChar char="❏"/>
            </a:pPr>
            <a:r>
              <a:rPr lang="en-US" sz="1600"/>
              <a:t> Assess potential universe of project participants</a:t>
            </a:r>
            <a:endParaRPr sz="1600"/>
          </a:p>
          <a:p>
            <a:pPr indent="-139700" lvl="0" marL="177800" rtl="0" algn="l">
              <a:spcBef>
                <a:spcPts val="400"/>
              </a:spcBef>
              <a:spcAft>
                <a:spcPts val="0"/>
              </a:spcAft>
              <a:buSzPts val="1600"/>
              <a:buChar char="❏"/>
            </a:pPr>
            <a:r>
              <a:rPr lang="en-US" sz="1600"/>
              <a:t> Identify ecosystem constituents and concerns of each</a:t>
            </a:r>
            <a:endParaRPr sz="1600"/>
          </a:p>
          <a:p>
            <a:pPr indent="-139700" lvl="0" marL="177800" rtl="0" algn="l">
              <a:spcBef>
                <a:spcPts val="400"/>
              </a:spcBef>
              <a:spcAft>
                <a:spcPts val="0"/>
              </a:spcAft>
              <a:buSzPts val="1600"/>
              <a:buChar char="❏"/>
            </a:pPr>
            <a:r>
              <a:rPr lang="en-US" sz="1600"/>
              <a:t> Identify any trademarks leveraged by the project (these will be owned by the LF neutrally)</a:t>
            </a:r>
            <a:endParaRPr sz="1600"/>
          </a:p>
          <a:p>
            <a:pPr indent="-139700" lvl="0" marL="177800" rtl="0" algn="l">
              <a:spcBef>
                <a:spcPts val="400"/>
              </a:spcBef>
              <a:spcAft>
                <a:spcPts val="0"/>
              </a:spcAft>
              <a:buSzPts val="1600"/>
              <a:buChar char="❏"/>
            </a:pPr>
            <a:r>
              <a:rPr lang="en-US" sz="1600"/>
              <a:t> Outline infrastructure, marketing any other requirements needed for the project</a:t>
            </a:r>
            <a:endParaRPr sz="1600"/>
          </a:p>
          <a:p>
            <a:pPr indent="-139700" lvl="0" marL="177800" rtl="0" algn="l">
              <a:spcBef>
                <a:spcPts val="400"/>
              </a:spcBef>
              <a:spcAft>
                <a:spcPts val="0"/>
              </a:spcAft>
              <a:buSzPts val="1600"/>
              <a:buChar char="❏"/>
            </a:pPr>
            <a:r>
              <a:rPr lang="en-US" sz="1600"/>
              <a:t> Complete the </a:t>
            </a:r>
            <a:r>
              <a:rPr lang="en-US" sz="1600" u="sng">
                <a:solidFill>
                  <a:schemeClr val="hlink"/>
                </a:solidFill>
                <a:hlinkClick r:id="rId3"/>
              </a:rPr>
              <a:t>project proposal</a:t>
            </a:r>
            <a:r>
              <a:rPr lang="en-US" sz="1600"/>
              <a:t> and submit to the TAC for consideration</a:t>
            </a:r>
            <a:endParaRPr sz="1600"/>
          </a:p>
          <a:p>
            <a:pPr indent="0" lvl="0" marL="0" rtl="0" algn="l">
              <a:spcBef>
                <a:spcPts val="400"/>
              </a:spcBef>
              <a:spcAft>
                <a:spcPts val="0"/>
              </a:spcAft>
              <a:buNone/>
            </a:pPr>
            <a:r>
              <a:t/>
            </a:r>
            <a:endParaRPr sz="1600"/>
          </a:p>
          <a:p>
            <a:pPr indent="0" lvl="0" marL="0" rtl="0" algn="l">
              <a:spcBef>
                <a:spcPts val="400"/>
              </a:spcBef>
              <a:spcAft>
                <a:spcPts val="0"/>
              </a:spcAft>
              <a:buNone/>
            </a:pPr>
            <a:r>
              <a:rPr lang="en-US" sz="1600"/>
              <a:t>The Open Mainframe Project staff is happy to engage and advise during this process - let us know how we can help!</a:t>
            </a:r>
            <a:endParaRPr sz="1600"/>
          </a:p>
        </p:txBody>
      </p:sp>
      <p:sp>
        <p:nvSpPr>
          <p:cNvPr id="529" name="Google Shape;529;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2"/>
          <p:cNvSpPr txBox="1"/>
          <p:nvPr>
            <p:ph idx="1" type="body"/>
          </p:nvPr>
        </p:nvSpPr>
        <p:spPr>
          <a:xfrm>
            <a:off x="317500" y="943429"/>
            <a:ext cx="8369400" cy="3143100"/>
          </a:xfrm>
          <a:prstGeom prst="rect">
            <a:avLst/>
          </a:prstGeom>
          <a:noFill/>
          <a:ln>
            <a:noFill/>
          </a:ln>
        </p:spPr>
        <p:txBody>
          <a:bodyPr anchorCtr="0" anchor="t" bIns="34275" lIns="68575" spcFirstLastPara="1" rIns="68575" wrap="square" tIns="34275">
            <a:noAutofit/>
          </a:bodyPr>
          <a:lstStyle/>
          <a:p>
            <a:pPr indent="-355600" lvl="0" marL="342900" rtl="0" algn="l">
              <a:spcBef>
                <a:spcPts val="400"/>
              </a:spcBef>
              <a:spcAft>
                <a:spcPts val="0"/>
              </a:spcAft>
              <a:buSzPts val="2000"/>
              <a:buChar char="›"/>
            </a:pPr>
            <a:r>
              <a:rPr lang="en-US"/>
              <a:t>Our project communities control the name of the project, not any one member or company contributor</a:t>
            </a:r>
            <a:endParaRPr/>
          </a:p>
          <a:p>
            <a:pPr indent="-355600" lvl="0" marL="342900" rtl="0" algn="l">
              <a:spcBef>
                <a:spcPts val="400"/>
              </a:spcBef>
              <a:spcAft>
                <a:spcPts val="0"/>
              </a:spcAft>
              <a:buSzPts val="2000"/>
              <a:buChar char="›"/>
            </a:pPr>
            <a:r>
              <a:rPr lang="en-US"/>
              <a:t>In order to provide for neutral ownership of project assets, we require that The Linux Foundation entities own the trademarks leveraged by the project.</a:t>
            </a:r>
            <a:endParaRPr/>
          </a:p>
          <a:p>
            <a:pPr indent="-355600" lvl="0" marL="342900" rtl="0" algn="l">
              <a:spcBef>
                <a:spcPts val="400"/>
              </a:spcBef>
              <a:spcAft>
                <a:spcPts val="0"/>
              </a:spcAft>
              <a:buSzPts val="20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55600" lvl="0" marL="342900" rtl="0" algn="l">
              <a:spcBef>
                <a:spcPts val="400"/>
              </a:spcBef>
              <a:spcAft>
                <a:spcPts val="0"/>
              </a:spcAft>
              <a:buSzPts val="20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400"/>
              </a:spcBef>
              <a:spcAft>
                <a:spcPts val="0"/>
              </a:spcAft>
              <a:buNone/>
            </a:pPr>
            <a:r>
              <a:t/>
            </a:r>
            <a:endParaRPr/>
          </a:p>
          <a:p>
            <a:pPr indent="0" lvl="0" marL="0" rtl="0" algn="l">
              <a:spcBef>
                <a:spcPts val="400"/>
              </a:spcBef>
              <a:spcAft>
                <a:spcPts val="0"/>
              </a:spcAft>
              <a:buNone/>
            </a:pPr>
            <a:r>
              <a:t/>
            </a:r>
            <a:endParaRPr/>
          </a:p>
        </p:txBody>
      </p:sp>
      <p:sp>
        <p:nvSpPr>
          <p:cNvPr id="535" name="Google Shape;535;p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descr="12c copy" id="540" name="Google Shape;540;p63"/>
          <p:cNvPicPr preferRelativeResize="0"/>
          <p:nvPr/>
        </p:nvPicPr>
        <p:blipFill rotWithShape="1">
          <a:blip r:embed="rId3">
            <a:alphaModFix/>
          </a:blip>
          <a:srcRect b="0" l="0" r="0" t="0"/>
          <a:stretch/>
        </p:blipFill>
        <p:spPr>
          <a:xfrm>
            <a:off x="915987" y="0"/>
            <a:ext cx="8228013" cy="2560638"/>
          </a:xfrm>
          <a:prstGeom prst="rect">
            <a:avLst/>
          </a:prstGeom>
          <a:noFill/>
          <a:ln>
            <a:noFill/>
          </a:ln>
        </p:spPr>
      </p:pic>
      <p:sp>
        <p:nvSpPr>
          <p:cNvPr id="541" name="Google Shape;541;p63"/>
          <p:cNvSpPr/>
          <p:nvPr/>
        </p:nvSpPr>
        <p:spPr>
          <a:xfrm>
            <a:off x="1375315" y="0"/>
            <a:ext cx="4349100" cy="2638500"/>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2" name="Google Shape;542;p63"/>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p63"/>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Clr>
                <a:schemeClr val="dk1"/>
              </a:buClr>
              <a:buSzPts val="1900"/>
              <a:buFont typeface="Arial"/>
              <a:buChar char="➔"/>
            </a:pPr>
            <a:r>
              <a:rPr b="0" i="0" lang="en-US" sz="1900" u="none" cap="none" strike="noStrike">
                <a:solidFill>
                  <a:schemeClr val="dk1"/>
                </a:solidFill>
                <a:latin typeface="Gill Sans"/>
                <a:ea typeface="Gill Sans"/>
                <a:cs typeface="Gill Sans"/>
                <a:sym typeface="Gill Sans"/>
              </a:rPr>
              <a:t>Find out more at </a:t>
            </a:r>
            <a:r>
              <a:rPr lang="en-US" sz="1900" u="sng">
                <a:solidFill>
                  <a:schemeClr val="hlink"/>
                </a:solidFill>
                <a:hlinkClick r:id="rId4"/>
              </a:rPr>
              <a:t>openmainframeproject.org</a:t>
            </a:r>
            <a:endParaRPr sz="21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Discover and participate in any of our 20 hosted projects and working groups at </a:t>
            </a:r>
            <a:r>
              <a:rPr lang="en-US" sz="1900" u="sng">
                <a:solidFill>
                  <a:schemeClr val="hlink"/>
                </a:solidFill>
                <a:hlinkClick r:id="rId6"/>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7"/>
              </a:rPr>
              <a:t>openmainframeproject.org/events</a:t>
            </a:r>
            <a:r>
              <a:rPr lang="en-US" sz="1900"/>
              <a:t>  </a:t>
            </a:r>
            <a:endParaRPr sz="2100"/>
          </a:p>
        </p:txBody>
      </p:sp>
      <p:pic>
        <p:nvPicPr>
          <p:cNvPr descr="OpenMainframe_Logo_Pantone.png" id="544" name="Google Shape;544;p63"/>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545" name="Google Shape;545;p63"/>
          <p:cNvSpPr/>
          <p:nvPr/>
        </p:nvSpPr>
        <p:spPr>
          <a:xfrm>
            <a:off x="298450" y="646112"/>
            <a:ext cx="43308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4"/>
          <p:cNvSpPr txBox="1"/>
          <p:nvPr>
            <p:ph type="ctrTitle"/>
          </p:nvPr>
        </p:nvSpPr>
        <p:spPr>
          <a:xfrm>
            <a:off x="4553842" y="1643174"/>
            <a:ext cx="4185557" cy="131683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266" name="Google Shape;266;p40"/>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267" name="Google Shape;267;p40"/>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268" name="Google Shape;268;p40"/>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269" name="Google Shape;269;p40"/>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270" name="Google Shape;270;p40"/>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271" name="Google Shape;271;p40"/>
          <p:cNvPicPr preferRelativeResize="0"/>
          <p:nvPr/>
        </p:nvPicPr>
        <p:blipFill>
          <a:blip r:embed="rId4">
            <a:alphaModFix/>
          </a:blip>
          <a:stretch>
            <a:fillRect/>
          </a:stretch>
        </p:blipFill>
        <p:spPr>
          <a:xfrm>
            <a:off x="1877475" y="369300"/>
            <a:ext cx="7145974" cy="638525"/>
          </a:xfrm>
          <a:prstGeom prst="rect">
            <a:avLst/>
          </a:prstGeom>
          <a:noFill/>
          <a:ln>
            <a:noFill/>
          </a:ln>
        </p:spPr>
      </p:pic>
      <p:pic>
        <p:nvPicPr>
          <p:cNvPr id="272" name="Google Shape;272;p40"/>
          <p:cNvPicPr preferRelativeResize="0"/>
          <p:nvPr/>
        </p:nvPicPr>
        <p:blipFill>
          <a:blip r:embed="rId5">
            <a:alphaModFix/>
          </a:blip>
          <a:stretch>
            <a:fillRect/>
          </a:stretch>
        </p:blipFill>
        <p:spPr>
          <a:xfrm>
            <a:off x="1946650" y="2932525"/>
            <a:ext cx="2002276" cy="530475"/>
          </a:xfrm>
          <a:prstGeom prst="rect">
            <a:avLst/>
          </a:prstGeom>
          <a:noFill/>
          <a:ln>
            <a:noFill/>
          </a:ln>
        </p:spPr>
      </p:pic>
      <p:pic>
        <p:nvPicPr>
          <p:cNvPr id="273" name="Google Shape;273;p40"/>
          <p:cNvPicPr preferRelativeResize="0"/>
          <p:nvPr/>
        </p:nvPicPr>
        <p:blipFill>
          <a:blip r:embed="rId6">
            <a:alphaModFix/>
          </a:blip>
          <a:stretch>
            <a:fillRect/>
          </a:stretch>
        </p:blipFill>
        <p:spPr>
          <a:xfrm>
            <a:off x="1946651" y="3949700"/>
            <a:ext cx="3535025" cy="465825"/>
          </a:xfrm>
          <a:prstGeom prst="rect">
            <a:avLst/>
          </a:prstGeom>
          <a:noFill/>
          <a:ln>
            <a:noFill/>
          </a:ln>
        </p:spPr>
      </p:pic>
      <p:pic>
        <p:nvPicPr>
          <p:cNvPr id="274" name="Google Shape;274;p40"/>
          <p:cNvPicPr preferRelativeResize="0"/>
          <p:nvPr/>
        </p:nvPicPr>
        <p:blipFill rotWithShape="1">
          <a:blip r:embed="rId7">
            <a:alphaModFix/>
          </a:blip>
          <a:srcRect b="65633" l="0" r="0" t="0"/>
          <a:stretch/>
        </p:blipFill>
        <p:spPr>
          <a:xfrm>
            <a:off x="1877400" y="1367000"/>
            <a:ext cx="7253100" cy="719325"/>
          </a:xfrm>
          <a:prstGeom prst="rect">
            <a:avLst/>
          </a:prstGeom>
          <a:noFill/>
          <a:ln>
            <a:noFill/>
          </a:ln>
        </p:spPr>
      </p:pic>
      <p:pic>
        <p:nvPicPr>
          <p:cNvPr id="275" name="Google Shape;275;p40"/>
          <p:cNvPicPr preferRelativeResize="0"/>
          <p:nvPr/>
        </p:nvPicPr>
        <p:blipFill rotWithShape="1">
          <a:blip r:embed="rId7">
            <a:alphaModFix/>
          </a:blip>
          <a:srcRect b="0" l="0" r="0" t="69493"/>
          <a:stretch/>
        </p:blipFill>
        <p:spPr>
          <a:xfrm>
            <a:off x="1884050" y="2021701"/>
            <a:ext cx="7253100" cy="63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281" name="Google Shape;281;p41"/>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282" name="Google Shape;282;p41"/>
          <p:cNvPicPr preferRelativeResize="0"/>
          <p:nvPr/>
        </p:nvPicPr>
        <p:blipFill rotWithShape="1">
          <a:blip r:embed="rId4">
            <a:alphaModFix/>
          </a:blip>
          <a:srcRect b="37659" l="0" r="4561" t="0"/>
          <a:stretch/>
        </p:blipFill>
        <p:spPr>
          <a:xfrm>
            <a:off x="0" y="774738"/>
            <a:ext cx="9144003" cy="36367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286" name="Shape 286"/>
        <p:cNvGrpSpPr/>
        <p:nvPr/>
      </p:nvGrpSpPr>
      <p:grpSpPr>
        <a:xfrm>
          <a:off x="0" y="0"/>
          <a:ext cx="0" cy="0"/>
          <a:chOff x="0" y="0"/>
          <a:chExt cx="0" cy="0"/>
        </a:xfrm>
      </p:grpSpPr>
      <p:graphicFrame>
        <p:nvGraphicFramePr>
          <p:cNvPr id="287" name="Google Shape;287;p42"/>
          <p:cNvGraphicFramePr/>
          <p:nvPr/>
        </p:nvGraphicFramePr>
        <p:xfrm>
          <a:off x="-25" y="-11800"/>
          <a:ext cx="3000000" cy="3000000"/>
        </p:xfrm>
        <a:graphic>
          <a:graphicData uri="http://schemas.openxmlformats.org/drawingml/2006/table">
            <a:tbl>
              <a:tblPr>
                <a:noFill/>
                <a:tableStyleId>{E7829790-7AB2-44CD-99A2-28F69B9622F3}</a:tableStyleId>
              </a:tblPr>
              <a:tblGrid>
                <a:gridCol w="1357875"/>
                <a:gridCol w="1473375"/>
                <a:gridCol w="1936825"/>
                <a:gridCol w="1327375"/>
                <a:gridCol w="1524275"/>
                <a:gridCol w="1524275"/>
              </a:tblGrid>
              <a:tr h="1102050">
                <a:tc>
                  <a:txBody>
                    <a:bodyPr/>
                    <a:lstStyle/>
                    <a:p>
                      <a:pPr indent="0" lvl="0" marL="0" rtl="0" algn="ctr">
                        <a:spcBef>
                          <a:spcPts val="0"/>
                        </a:spcBef>
                        <a:spcAft>
                          <a:spcPts val="0"/>
                        </a:spcAft>
                        <a:buNone/>
                      </a:pPr>
                      <a:r>
                        <a:rPr b="1" lang="en-US" sz="4000">
                          <a:solidFill>
                            <a:srgbClr val="1F608B"/>
                          </a:solidFill>
                        </a:rPr>
                        <a:t>7</a:t>
                      </a:r>
                      <a:r>
                        <a:rPr b="1" lang="en-US" sz="4000">
                          <a:solidFill>
                            <a:srgbClr val="1F608B"/>
                          </a:solidFill>
                        </a:rPr>
                        <a:t> </a:t>
                      </a:r>
                      <a:endParaRPr b="1" sz="4000"/>
                    </a:p>
                    <a:p>
                      <a:pPr indent="0" lvl="0" marL="0" rtl="0" algn="ctr">
                        <a:spcBef>
                          <a:spcPts val="0"/>
                        </a:spcBef>
                        <a:spcAft>
                          <a:spcPts val="0"/>
                        </a:spcAft>
                        <a:buNone/>
                      </a:pPr>
                      <a:r>
                        <a:rPr lang="en-US">
                          <a:solidFill>
                            <a:srgbClr val="404146"/>
                          </a:solidFill>
                        </a:rPr>
                        <a:t>years since launch</a:t>
                      </a:r>
                      <a:endParaRPr>
                        <a:solidFill>
                          <a:srgbClr val="404146"/>
                        </a:solidFill>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C0504D"/>
                          </a:solidFill>
                        </a:rPr>
                        <a:t>43</a:t>
                      </a:r>
                      <a:endParaRPr b="1" sz="4000">
                        <a:solidFill>
                          <a:srgbClr val="C0504D"/>
                        </a:solidFill>
                      </a:endParaRPr>
                    </a:p>
                    <a:p>
                      <a:pPr indent="0" lvl="0" marL="0" rtl="0" algn="ctr">
                        <a:spcBef>
                          <a:spcPts val="0"/>
                        </a:spcBef>
                        <a:spcAft>
                          <a:spcPts val="0"/>
                        </a:spcAft>
                        <a:buNone/>
                      </a:pPr>
                      <a:r>
                        <a:rPr lang="en-US">
                          <a:solidFill>
                            <a:srgbClr val="404146"/>
                          </a:solidFill>
                        </a:rPr>
                        <a:t>Supporting Organizations</a:t>
                      </a:r>
                      <a:endParaRPr/>
                    </a:p>
                  </a:txBody>
                  <a:tcPr marT="91425" marB="91425" marR="91425" marL="91425" anchor="ctr">
                    <a:lnL cap="flat" cmpd="sng" w="9525">
                      <a:solidFill>
                        <a:srgbClr val="000000">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4BACC6"/>
                          </a:solidFill>
                        </a:rPr>
                        <a:t>20</a:t>
                      </a:r>
                      <a:endParaRPr b="1" sz="1600">
                        <a:solidFill>
                          <a:srgbClr val="FFFFFF"/>
                        </a:solidFill>
                      </a:endParaRPr>
                    </a:p>
                    <a:p>
                      <a:pPr indent="0" lvl="0" marL="0" rtl="0" algn="ctr">
                        <a:spcBef>
                          <a:spcPts val="0"/>
                        </a:spcBef>
                        <a:spcAft>
                          <a:spcPts val="0"/>
                        </a:spcAft>
                        <a:buNone/>
                      </a:pPr>
                      <a:r>
                        <a:rPr lang="en-US">
                          <a:solidFill>
                            <a:srgbClr val="404146"/>
                          </a:solidFill>
                        </a:rPr>
                        <a:t>Hosted Projects and Working Groups</a:t>
                      </a:r>
                      <a:endParaRPr>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4000">
                          <a:solidFill>
                            <a:srgbClr val="959595"/>
                          </a:solidFill>
                        </a:rPr>
                        <a:t>7</a:t>
                      </a:r>
                      <a:r>
                        <a:rPr b="1" lang="en-US" sz="4000">
                          <a:solidFill>
                            <a:srgbClr val="959595"/>
                          </a:solidFill>
                        </a:rPr>
                        <a:t>0+</a:t>
                      </a:r>
                      <a:br>
                        <a:rPr b="1" lang="en-US" sz="1600">
                          <a:solidFill>
                            <a:srgbClr val="FFFFFF"/>
                          </a:solidFill>
                        </a:rPr>
                      </a:br>
                      <a:r>
                        <a:rPr lang="en-US">
                          <a:solidFill>
                            <a:srgbClr val="404146"/>
                          </a:solidFill>
                        </a:rPr>
                        <a:t>Mentees Sponsored</a:t>
                      </a:r>
                      <a:endParaRPr b="1" sz="4000">
                        <a:solidFill>
                          <a:srgbClr val="40414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US" sz="3700">
                          <a:solidFill>
                            <a:srgbClr val="4BACC6"/>
                          </a:solidFill>
                        </a:rPr>
                        <a:t>10</a:t>
                      </a:r>
                      <a:r>
                        <a:rPr b="1" lang="en-US" sz="3700">
                          <a:solidFill>
                            <a:srgbClr val="4BACC6"/>
                          </a:solidFill>
                        </a:rPr>
                        <a:t>00+</a:t>
                      </a:r>
                      <a:br>
                        <a:rPr b="1" lang="en-US" sz="1600">
                          <a:solidFill>
                            <a:srgbClr val="FFFFFF"/>
                          </a:solidFill>
                        </a:rPr>
                      </a:br>
                      <a:r>
                        <a:rPr lang="en-US">
                          <a:solidFill>
                            <a:srgbClr val="404146"/>
                          </a:solidFill>
                        </a:rPr>
                        <a:t>Project Contributors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solidFill>
                          <a:srgbClr val="00B0F0"/>
                        </a:solidFill>
                      </a:endParaRPr>
                    </a:p>
                    <a:p>
                      <a:pPr indent="0" lvl="0" marL="0" rtl="0" algn="ctr">
                        <a:spcBef>
                          <a:spcPts val="0"/>
                        </a:spcBef>
                        <a:spcAft>
                          <a:spcPts val="0"/>
                        </a:spcAft>
                        <a:buNone/>
                      </a:pPr>
                      <a:r>
                        <a:rPr b="1" lang="en-US" sz="2600">
                          <a:solidFill>
                            <a:srgbClr val="00B0F0"/>
                          </a:solidFill>
                        </a:rPr>
                        <a:t>61</a:t>
                      </a:r>
                      <a:r>
                        <a:rPr b="1" lang="en-US" sz="2600">
                          <a:solidFill>
                            <a:srgbClr val="00B0F0"/>
                          </a:solidFill>
                        </a:rPr>
                        <a:t>,000+</a:t>
                      </a:r>
                      <a:br>
                        <a:rPr b="1" lang="en-US" sz="1600">
                          <a:solidFill>
                            <a:srgbClr val="FFFFFF"/>
                          </a:solidFill>
                        </a:rPr>
                      </a:br>
                      <a:endParaRPr b="1" sz="600">
                        <a:solidFill>
                          <a:srgbClr val="FFFFFF"/>
                        </a:solidFill>
                      </a:endParaRPr>
                    </a:p>
                    <a:p>
                      <a:pPr indent="0" lvl="0" marL="0" rtl="0" algn="ctr">
                        <a:spcBef>
                          <a:spcPts val="0"/>
                        </a:spcBef>
                        <a:spcAft>
                          <a:spcPts val="0"/>
                        </a:spcAft>
                        <a:buNone/>
                      </a:pPr>
                      <a:r>
                        <a:rPr lang="en-US">
                          <a:solidFill>
                            <a:srgbClr val="404146"/>
                          </a:solidFill>
                        </a:rPr>
                        <a:t>Project Contributions</a:t>
                      </a:r>
                      <a:endParaRPr b="1" sz="4000">
                        <a:solidFill>
                          <a:srgbClr val="4BACC6"/>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pic>
        <p:nvPicPr>
          <p:cNvPr id="288" name="Google Shape;288;p42"/>
          <p:cNvPicPr preferRelativeResize="0"/>
          <p:nvPr/>
        </p:nvPicPr>
        <p:blipFill>
          <a:blip r:embed="rId3">
            <a:alphaModFix/>
          </a:blip>
          <a:stretch>
            <a:fillRect/>
          </a:stretch>
        </p:blipFill>
        <p:spPr>
          <a:xfrm>
            <a:off x="0" y="1371200"/>
            <a:ext cx="9144003" cy="35183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3"/>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294" name="Google Shape;294;p43"/>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295" name="Google Shape;295;p43"/>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296" name="Google Shape;296;p43"/>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297" name="Google Shape;297;p43"/>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298" name="Google Shape;298;p4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4"/>
          <p:cNvSpPr txBox="1"/>
          <p:nvPr>
            <p:ph idx="1" type="body"/>
          </p:nvPr>
        </p:nvSpPr>
        <p:spPr>
          <a:xfrm>
            <a:off x="317500" y="943425"/>
            <a:ext cx="2838600" cy="31431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2100"/>
              <a:t>Sustainable projects have a developer community whose technology is used in commercial solutions that profit businesses, who in turn participate and reinvest back into the project and hire developers to work in the community.</a:t>
            </a:r>
            <a:endParaRPr sz="2100"/>
          </a:p>
          <a:p>
            <a:pPr indent="0" lvl="0" marL="0" marR="0" rtl="0" algn="l">
              <a:lnSpc>
                <a:spcPct val="100000"/>
              </a:lnSpc>
              <a:spcBef>
                <a:spcPts val="0"/>
              </a:spcBef>
              <a:spcAft>
                <a:spcPts val="0"/>
              </a:spcAft>
              <a:buClr>
                <a:srgbClr val="168FDF"/>
              </a:buClr>
              <a:buSzPts val="2100"/>
              <a:buFont typeface="Helvetica Neue"/>
              <a:buNone/>
            </a:pPr>
            <a:r>
              <a:t/>
            </a:r>
            <a:endParaRPr sz="2100"/>
          </a:p>
        </p:txBody>
      </p:sp>
      <p:pic>
        <p:nvPicPr>
          <p:cNvPr id="304" name="Google Shape;304;p44"/>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305" name="Google Shape;305;p44"/>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306" name="Google Shape;306;p44"/>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307" name="Google Shape;307;p44"/>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308" name="Google Shape;308;p44"/>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309" name="Google Shape;309;p44"/>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310" name="Google Shape;310;p44"/>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311" name="Google Shape;311;p44"/>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312" name="Google Shape;312;p44"/>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313" name="Google Shape;313;p44"/>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314" name="Google Shape;314;p4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The Answer: Projects With Sustainable Ecosystems</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5"/>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cxnSp>
        <p:nvCxnSpPr>
          <p:cNvPr id="321" name="Google Shape;321;p45"/>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322" name="Google Shape;322;p45"/>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5"/>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324" name="Google Shape;324;p45"/>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325" name="Google Shape;325;p45"/>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326" name="Google Shape;326;p45"/>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5"/>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328" name="Google Shape;328;p45"/>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329" name="Google Shape;329;p45"/>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330" name="Google Shape;330;p45"/>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5"/>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332" name="Google Shape;332;p45"/>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333" name="Google Shape;333;p45"/>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334" name="Google Shape;334;p45"/>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5"/>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336" name="Google Shape;336;p45"/>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337" name="Google Shape;337;p45"/>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338" name="Google Shape;338;p45"/>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340" name="Google Shape;340;p45"/>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341" name="Google Shape;341;p45"/>
          <p:cNvGrpSpPr/>
          <p:nvPr/>
        </p:nvGrpSpPr>
        <p:grpSpPr>
          <a:xfrm>
            <a:off x="2817492" y="1400352"/>
            <a:ext cx="3509239" cy="3257208"/>
            <a:chOff x="3318063" y="1368287"/>
            <a:chExt cx="2408000" cy="2993482"/>
          </a:xfrm>
        </p:grpSpPr>
        <p:sp>
          <p:nvSpPr>
            <p:cNvPr id="342" name="Google Shape;342;p45"/>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3" name="Google Shape;343;p45"/>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4" name="Google Shape;344;p45"/>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345" name="Google Shape;345;p45"/>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6" name="Google Shape;346;p45"/>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47" name="Google Shape;347;p45"/>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48" name="Google Shape;348;p45"/>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49" name="Google Shape;349;p45"/>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350" name="Google Shape;350;p45"/>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51" name="Google Shape;351;p45"/>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52" name="Google Shape;352;p45"/>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3" name="Google Shape;353;p45"/>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354" name="Google Shape;354;p45"/>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5" name="Google Shape;355;p45"/>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356" name="Google Shape;356;p45"/>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7" name="Google Shape;357;p45"/>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358" name="Google Shape;358;p45"/>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359" name="Google Shape;359;p4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Open Source on Mainframe - Ecosystem Challenges</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grpSp>
        <p:nvGrpSpPr>
          <p:cNvPr id="364" name="Google Shape;364;p46"/>
          <p:cNvGrpSpPr/>
          <p:nvPr/>
        </p:nvGrpSpPr>
        <p:grpSpPr>
          <a:xfrm>
            <a:off x="673100" y="1096782"/>
            <a:ext cx="8098943" cy="3311092"/>
            <a:chOff x="0" y="1661"/>
            <a:chExt cx="10798591" cy="4414789"/>
          </a:xfrm>
        </p:grpSpPr>
        <p:sp>
          <p:nvSpPr>
            <p:cNvPr id="365" name="Google Shape;365;p46"/>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6" name="Google Shape;366;p46"/>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Incorporation, Tax status, Bylaws, Member Agreements, Anti-trust, etc.</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Ongoing business development and membership recruitment</a:t>
              </a:r>
              <a:endParaRPr sz="1100">
                <a:latin typeface="Gill Sans"/>
                <a:ea typeface="Gill Sans"/>
                <a:cs typeface="Gill Sans"/>
                <a:sym typeface="Gill Sans"/>
              </a:endParaRPr>
            </a:p>
          </p:txBody>
        </p:sp>
        <p:sp>
          <p:nvSpPr>
            <p:cNvPr id="367" name="Google Shape;367;p46"/>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8" name="Google Shape;368;p46"/>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Governance and Membership</a:t>
              </a:r>
              <a:endParaRPr sz="1100">
                <a:latin typeface="Gill Sans"/>
                <a:ea typeface="Gill Sans"/>
                <a:cs typeface="Gill Sans"/>
                <a:sym typeface="Gill Sans"/>
              </a:endParaRPr>
            </a:p>
          </p:txBody>
        </p:sp>
        <p:sp>
          <p:nvSpPr>
            <p:cNvPr id="369" name="Google Shape;369;p46"/>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0" name="Google Shape;370;p46"/>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Technical Decision Making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Project Life Cycle</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Release Process</a:t>
              </a:r>
              <a:endParaRPr sz="1100">
                <a:latin typeface="Gill Sans"/>
                <a:ea typeface="Gill Sans"/>
                <a:cs typeface="Gill Sans"/>
                <a:sym typeface="Gill Sans"/>
              </a:endParaRPr>
            </a:p>
          </p:txBody>
        </p:sp>
        <p:sp>
          <p:nvSpPr>
            <p:cNvPr id="371" name="Google Shape;371;p46"/>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2" name="Google Shape;372;p46"/>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Development Process</a:t>
              </a:r>
              <a:endParaRPr sz="1100">
                <a:latin typeface="Gill Sans"/>
                <a:ea typeface="Gill Sans"/>
                <a:cs typeface="Gill Sans"/>
                <a:sym typeface="Gill Sans"/>
              </a:endParaRPr>
            </a:p>
          </p:txBody>
        </p:sp>
        <p:sp>
          <p:nvSpPr>
            <p:cNvPr id="373" name="Google Shape;373;p46"/>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4" name="Google Shape;374;p46"/>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Custom infrastructure using open source best practices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Security and reliability</a:t>
              </a:r>
              <a:endParaRPr sz="1100">
                <a:latin typeface="Gill Sans"/>
                <a:ea typeface="Gill Sans"/>
                <a:cs typeface="Gill Sans"/>
                <a:sym typeface="Gill Sans"/>
              </a:endParaRPr>
            </a:p>
          </p:txBody>
        </p:sp>
        <p:sp>
          <p:nvSpPr>
            <p:cNvPr id="375" name="Google Shape;375;p46"/>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6" name="Google Shape;376;p46"/>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Infrastructure</a:t>
              </a:r>
              <a:endParaRPr sz="1100">
                <a:latin typeface="Gill Sans"/>
                <a:ea typeface="Gill Sans"/>
                <a:cs typeface="Gill Sans"/>
                <a:sym typeface="Gill Sans"/>
              </a:endParaRPr>
            </a:p>
          </p:txBody>
        </p:sp>
        <p:sp>
          <p:nvSpPr>
            <p:cNvPr id="377" name="Google Shape;377;p46"/>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78" name="Google Shape;378;p46"/>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Marketing</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Events</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Training</a:t>
              </a:r>
              <a:endParaRPr sz="1100">
                <a:latin typeface="Gill Sans"/>
                <a:ea typeface="Gill Sans"/>
                <a:cs typeface="Gill Sans"/>
                <a:sym typeface="Gill Sans"/>
              </a:endParaRPr>
            </a:p>
          </p:txBody>
        </p:sp>
        <p:sp>
          <p:nvSpPr>
            <p:cNvPr id="379" name="Google Shape;379;p46"/>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0" name="Google Shape;380;p46"/>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Ecosystem Development</a:t>
              </a:r>
              <a:endParaRPr sz="1100">
                <a:latin typeface="Gill Sans"/>
                <a:ea typeface="Gill Sans"/>
                <a:cs typeface="Gill Sans"/>
                <a:sym typeface="Gill Sans"/>
              </a:endParaRPr>
            </a:p>
          </p:txBody>
        </p:sp>
        <p:sp>
          <p:nvSpPr>
            <p:cNvPr id="381" name="Google Shape;381;p46"/>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2" name="Google Shape;382;p46"/>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Code Provenance</a:t>
              </a:r>
              <a:r>
                <a:rPr lang="en-US" sz="1100">
                  <a:latin typeface="Gill Sans"/>
                  <a:ea typeface="Gill Sans"/>
                  <a:cs typeface="Gill Sans"/>
                  <a:sym typeface="Gill Sans"/>
                </a:rPr>
                <a:t> and </a:t>
              </a:r>
              <a:r>
                <a:rPr i="0" lang="en-US" sz="1100" u="none" cap="none" strike="noStrike">
                  <a:solidFill>
                    <a:schemeClr val="dk1"/>
                  </a:solidFill>
                  <a:latin typeface="Gill Sans"/>
                  <a:ea typeface="Gill Sans"/>
                  <a:cs typeface="Gill Sans"/>
                  <a:sym typeface="Gill Sans"/>
                </a:rPr>
                <a:t>License compliance</a:t>
              </a:r>
              <a:endParaRPr i="0" sz="1100" u="none" cap="none" strike="noStrike">
                <a:solidFill>
                  <a:schemeClr val="dk1"/>
                </a:solidFill>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Trademark management</a:t>
              </a:r>
              <a:endParaRPr sz="1100">
                <a:latin typeface="Gill Sans"/>
                <a:ea typeface="Gill Sans"/>
                <a:cs typeface="Gill Sans"/>
                <a:sym typeface="Gill Sans"/>
              </a:endParaRPr>
            </a:p>
            <a:p>
              <a:pPr indent="-95250" lvl="1" marL="88900" marR="0" rtl="0" algn="l">
                <a:lnSpc>
                  <a:spcPct val="80000"/>
                </a:lnSpc>
                <a:spcBef>
                  <a:spcPts val="200"/>
                </a:spcBef>
                <a:spcAft>
                  <a:spcPts val="0"/>
                </a:spcAft>
                <a:buClr>
                  <a:schemeClr val="dk1"/>
                </a:buClr>
                <a:buSzPts val="1100"/>
                <a:buFont typeface="Gill Sans"/>
                <a:buChar char="•"/>
              </a:pPr>
              <a:r>
                <a:rPr i="0" lang="en-US" sz="1100" u="none" cap="none" strike="noStrike">
                  <a:solidFill>
                    <a:schemeClr val="dk1"/>
                  </a:solidFill>
                  <a:latin typeface="Gill Sans"/>
                  <a:ea typeface="Gill Sans"/>
                  <a:cs typeface="Gill Sans"/>
                  <a:sym typeface="Gill Sans"/>
                </a:rPr>
                <a:t>Legal defense and Collaboration</a:t>
              </a:r>
              <a:endParaRPr sz="1100">
                <a:latin typeface="Gill Sans"/>
                <a:ea typeface="Gill Sans"/>
                <a:cs typeface="Gill Sans"/>
                <a:sym typeface="Gill Sans"/>
              </a:endParaRPr>
            </a:p>
          </p:txBody>
        </p:sp>
        <p:sp>
          <p:nvSpPr>
            <p:cNvPr id="383" name="Google Shape;383;p46"/>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4" name="Google Shape;384;p46"/>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Gill Sans"/>
                  <a:ea typeface="Gill Sans"/>
                  <a:cs typeface="Gill Sans"/>
                  <a:sym typeface="Gill Sans"/>
                </a:rPr>
                <a:t>IP Management</a:t>
              </a:r>
              <a:endParaRPr sz="1100">
                <a:latin typeface="Gill Sans"/>
                <a:ea typeface="Gill Sans"/>
                <a:cs typeface="Gill Sans"/>
                <a:sym typeface="Gill Sans"/>
              </a:endParaRPr>
            </a:p>
          </p:txBody>
        </p:sp>
      </p:grpSp>
      <p:sp>
        <p:nvSpPr>
          <p:cNvPr id="385" name="Google Shape;385;p4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